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Merriweather" pitchFamily="2" charset="77"/>
      <p:regular r:id="rId14"/>
    </p:embeddedFont>
    <p:embeddedFont>
      <p:font typeface="Merriweather Light" pitchFamily="2" charset="77"/>
      <p:regular r:id="rId15"/>
      <p: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3"/>
    <p:restoredTop sz="94610"/>
  </p:normalViewPr>
  <p:slideViewPr>
    <p:cSldViewPr snapToGrid="0" snapToObjects="1">
      <p:cViewPr varScale="1">
        <p:scale>
          <a:sx n="105" d="100"/>
          <a:sy n="105" d="100"/>
        </p:scale>
        <p:origin x="232"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33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www.example.com/contact" TargetMode="External"/><Relationship Id="rId5" Type="http://schemas.openxmlformats.org/officeDocument/2006/relationships/image" Target="../media/image27.png"/><Relationship Id="rId4" Type="http://schemas.openxmlformats.org/officeDocument/2006/relationships/hyperlink" Target="https://www.example.com/projec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193483"/>
            <a:ext cx="7416403" cy="2313861"/>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The iMAZEing Box: A Wireless Embedded Game System</a:t>
            </a:r>
            <a:endParaRPr lang="en-US" sz="4850" dirty="0"/>
          </a:p>
        </p:txBody>
      </p:sp>
      <p:sp>
        <p:nvSpPr>
          <p:cNvPr id="4" name="Text 1"/>
          <p:cNvSpPr/>
          <p:nvPr/>
        </p:nvSpPr>
        <p:spPr>
          <a:xfrm>
            <a:off x="6350198" y="3877508"/>
            <a:ext cx="7416403" cy="3158490"/>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Greetings, esteemed engineers and developers! We are thrilled to introduce you to "The iMAZEing Box," a bespoke, motion-controlled gaming marvel. Our paramount goal was to engineer a fully decoupled, wireless game controller and console, leveraging the robust capabilities of PSoC 6 microcontrollers and the efficiency of FreeRTOS. Prepare to delve into the intricate design and innovative solutions that underpin this exciting embedded system.</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418630"/>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Interactive Live Demonstration</a:t>
            </a:r>
            <a:endParaRPr lang="en-US" sz="4850" dirty="0"/>
          </a:p>
        </p:txBody>
      </p:sp>
      <p:sp>
        <p:nvSpPr>
          <p:cNvPr id="4" name="Text 1"/>
          <p:cNvSpPr/>
          <p:nvPr/>
        </p:nvSpPr>
        <p:spPr>
          <a:xfrm>
            <a:off x="6350198" y="3331369"/>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Now, witness the innovation first-hand! We invite you to experience the seamless control and immersive feedback of The iMAZEing Box.</a:t>
            </a:r>
            <a:endParaRPr lang="en-US" sz="1900" dirty="0"/>
          </a:p>
        </p:txBody>
      </p:sp>
      <p:sp>
        <p:nvSpPr>
          <p:cNvPr id="5" name="Text 2"/>
          <p:cNvSpPr/>
          <p:nvPr/>
        </p:nvSpPr>
        <p:spPr>
          <a:xfrm>
            <a:off x="6350198" y="4793456"/>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Observe the intuitive motion controls, feel the haptic responses, and see how our PSoC 6 and FreeRTOS architecture come alive.</a:t>
            </a:r>
            <a:endParaRPr lang="en-US" sz="1900" dirty="0"/>
          </a:p>
        </p:txBody>
      </p:sp>
      <p:sp>
        <p:nvSpPr>
          <p:cNvPr id="6" name="Text 3"/>
          <p:cNvSpPr/>
          <p:nvPr/>
        </p:nvSpPr>
        <p:spPr>
          <a:xfrm>
            <a:off x="6350198" y="6348055"/>
            <a:ext cx="3702368" cy="462796"/>
          </a:xfrm>
          <a:prstGeom prst="rect">
            <a:avLst/>
          </a:prstGeom>
          <a:noFill/>
          <a:ln/>
        </p:spPr>
        <p:txBody>
          <a:bodyPr wrap="none" lIns="0" tIns="0" rIns="0" bIns="0" rtlCol="0" anchor="t"/>
          <a:lstStyle/>
          <a:p>
            <a:pPr marL="0" indent="0" algn="l">
              <a:lnSpc>
                <a:spcPts val="3600"/>
              </a:lnSpc>
              <a:buNone/>
            </a:pPr>
            <a:r>
              <a:rPr lang="en-US" sz="2900" dirty="0">
                <a:solidFill>
                  <a:srgbClr val="F5F0F0"/>
                </a:solidFill>
                <a:latin typeface="Merriweather" pitchFamily="34" charset="0"/>
                <a:ea typeface="Merriweather" pitchFamily="34" charset="-122"/>
                <a:cs typeface="Merriweather" pitchFamily="34" charset="-120"/>
              </a:rPr>
              <a:t>Ready to Play?</a:t>
            </a:r>
            <a:endParaRPr lang="en-US" sz="2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23711"/>
          </a:xfrm>
          <a:prstGeom prst="rect">
            <a:avLst/>
          </a:prstGeom>
        </p:spPr>
      </p:pic>
      <p:sp>
        <p:nvSpPr>
          <p:cNvPr id="3" name="Text 0"/>
          <p:cNvSpPr/>
          <p:nvPr/>
        </p:nvSpPr>
        <p:spPr>
          <a:xfrm>
            <a:off x="846653" y="3688913"/>
            <a:ext cx="6047542" cy="755809"/>
          </a:xfrm>
          <a:prstGeom prst="rect">
            <a:avLst/>
          </a:prstGeom>
          <a:noFill/>
          <a:ln/>
        </p:spPr>
        <p:txBody>
          <a:bodyPr wrap="none" lIns="0" tIns="0" rIns="0" bIns="0" rtlCol="0" anchor="t"/>
          <a:lstStyle/>
          <a:p>
            <a:pPr marL="0" indent="0" algn="l">
              <a:lnSpc>
                <a:spcPts val="5950"/>
              </a:lnSpc>
              <a:buNone/>
            </a:pPr>
            <a:r>
              <a:rPr lang="en-US" sz="4750" dirty="0">
                <a:solidFill>
                  <a:srgbClr val="F5F0F0"/>
                </a:solidFill>
                <a:latin typeface="Merriweather" pitchFamily="34" charset="0"/>
                <a:ea typeface="Merriweather" pitchFamily="34" charset="-122"/>
                <a:cs typeface="Merriweather" pitchFamily="34" charset="-120"/>
              </a:rPr>
              <a:t>Thank You!</a:t>
            </a:r>
            <a:endParaRPr lang="en-US" sz="4750" dirty="0"/>
          </a:p>
        </p:txBody>
      </p:sp>
      <p:sp>
        <p:nvSpPr>
          <p:cNvPr id="4" name="Text 1"/>
          <p:cNvSpPr/>
          <p:nvPr/>
        </p:nvSpPr>
        <p:spPr>
          <a:xfrm>
            <a:off x="846653" y="4807506"/>
            <a:ext cx="12937093" cy="1161217"/>
          </a:xfrm>
          <a:prstGeom prst="rect">
            <a:avLst/>
          </a:prstGeom>
          <a:noFill/>
          <a:ln/>
        </p:spPr>
        <p:txBody>
          <a:bodyPr wrap="square" lIns="0" tIns="0" rIns="0" bIns="0" rtlCol="0" anchor="t"/>
          <a:lstStyle/>
          <a:p>
            <a:pPr marL="0" indent="0" algn="l">
              <a:lnSpc>
                <a:spcPts val="3000"/>
              </a:lnSpc>
              <a:buNone/>
            </a:pPr>
            <a:r>
              <a:rPr lang="en-US" sz="1900" dirty="0">
                <a:solidFill>
                  <a:srgbClr val="E2E6E9"/>
                </a:solidFill>
                <a:latin typeface="Merriweather" pitchFamily="34" charset="0"/>
                <a:ea typeface="Merriweather" pitchFamily="34" charset="-122"/>
                <a:cs typeface="Merriweather" pitchFamily="34" charset="-120"/>
              </a:rPr>
              <a:t>We appreciate your valuable time and attention. We hope this deep dive into The iMAZEing Box has provided insightful perspectives into the potential of modern embedded game system development. Any questions, feel free to ask!</a:t>
            </a:r>
            <a:endParaRPr lang="en-US" sz="1900" dirty="0"/>
          </a:p>
        </p:txBody>
      </p:sp>
      <p:sp>
        <p:nvSpPr>
          <p:cNvPr id="5" name="Text 2"/>
          <p:cNvSpPr/>
          <p:nvPr/>
        </p:nvSpPr>
        <p:spPr>
          <a:xfrm>
            <a:off x="846653" y="6240780"/>
            <a:ext cx="12937093" cy="387072"/>
          </a:xfrm>
          <a:prstGeom prst="rect">
            <a:avLst/>
          </a:prstGeom>
          <a:noFill/>
          <a:ln/>
        </p:spPr>
        <p:txBody>
          <a:bodyPr wrap="none" lIns="0" tIns="0" rIns="0" bIns="0" rtlCol="0" anchor="t"/>
          <a:lstStyle/>
          <a:p>
            <a:pPr marL="0" indent="0" algn="l">
              <a:lnSpc>
                <a:spcPts val="3000"/>
              </a:lnSpc>
              <a:buNone/>
            </a:pPr>
            <a:r>
              <a:rPr lang="en-US" sz="1900" dirty="0">
                <a:solidFill>
                  <a:srgbClr val="E2E6E9"/>
                </a:solidFill>
                <a:latin typeface="Merriweather" pitchFamily="34" charset="0"/>
                <a:ea typeface="Merriweather" pitchFamily="34" charset="-122"/>
                <a:cs typeface="Merriweather" pitchFamily="34" charset="-120"/>
              </a:rPr>
              <a:t>Connect with us for more insights into embedded systems and innovative gaming solutions!</a:t>
            </a:r>
            <a:endParaRPr lang="en-US" sz="1900" dirty="0"/>
          </a:p>
        </p:txBody>
      </p:sp>
      <p:pic>
        <p:nvPicPr>
          <p:cNvPr id="6" name="Image 1" descr="preencoded.png">
            <a:hlinkClick r:id="rId4"/>
          </p:cNvPr>
          <p:cNvPicPr>
            <a:picLocks noChangeAspect="1"/>
          </p:cNvPicPr>
          <p:nvPr/>
        </p:nvPicPr>
        <p:blipFill>
          <a:blip r:embed="rId5"/>
          <a:stretch>
            <a:fillRect/>
          </a:stretch>
        </p:blipFill>
        <p:spPr>
          <a:xfrm>
            <a:off x="846653" y="6899910"/>
            <a:ext cx="3932277" cy="665202"/>
          </a:xfrm>
          <a:prstGeom prst="rect">
            <a:avLst/>
          </a:prstGeom>
        </p:spPr>
      </p:pic>
      <p:pic>
        <p:nvPicPr>
          <p:cNvPr id="7" name="Image 2" descr="preencoded.png">
            <a:hlinkClick r:id="rId6"/>
          </p:cNvPr>
          <p:cNvPicPr>
            <a:picLocks noChangeAspect="1"/>
          </p:cNvPicPr>
          <p:nvPr/>
        </p:nvPicPr>
        <p:blipFill>
          <a:blip r:embed="rId7"/>
          <a:stretch>
            <a:fillRect/>
          </a:stretch>
        </p:blipFill>
        <p:spPr>
          <a:xfrm>
            <a:off x="4899779" y="6899910"/>
            <a:ext cx="2604492" cy="6652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9841" y="656749"/>
            <a:ext cx="13370719" cy="287774"/>
          </a:xfrm>
          <a:prstGeom prst="rect">
            <a:avLst/>
          </a:prstGeom>
          <a:noFill/>
          <a:ln/>
        </p:spPr>
        <p:txBody>
          <a:bodyPr wrap="none" lIns="0" tIns="0" rIns="0" bIns="0" rtlCol="0" anchor="t"/>
          <a:lstStyle/>
          <a:p>
            <a:pPr marL="0" indent="0" algn="l">
              <a:lnSpc>
                <a:spcPts val="2250"/>
              </a:lnSpc>
              <a:buNone/>
            </a:pPr>
            <a:endParaRPr lang="en-US" sz="1400" dirty="0"/>
          </a:p>
        </p:txBody>
      </p:sp>
      <p:sp>
        <p:nvSpPr>
          <p:cNvPr id="3" name="Text 1"/>
          <p:cNvSpPr/>
          <p:nvPr/>
        </p:nvSpPr>
        <p:spPr>
          <a:xfrm>
            <a:off x="629841" y="1326833"/>
            <a:ext cx="3599140" cy="449818"/>
          </a:xfrm>
          <a:prstGeom prst="rect">
            <a:avLst/>
          </a:prstGeom>
          <a:noFill/>
          <a:ln/>
        </p:spPr>
        <p:txBody>
          <a:bodyPr wrap="none" lIns="0" tIns="0" rIns="0" bIns="0" rtlCol="0" anchor="t"/>
          <a:lstStyle/>
          <a:p>
            <a:pPr marL="0" indent="0" algn="l">
              <a:lnSpc>
                <a:spcPts val="3500"/>
              </a:lnSpc>
              <a:buNone/>
            </a:pPr>
            <a:r>
              <a:rPr lang="en-US" sz="2800" dirty="0">
                <a:solidFill>
                  <a:srgbClr val="F5F0F0"/>
                </a:solidFill>
                <a:latin typeface="Merriweather" pitchFamily="34" charset="0"/>
                <a:ea typeface="Merriweather" pitchFamily="34" charset="-122"/>
                <a:cs typeface="Merriweather" pitchFamily="34" charset="-120"/>
              </a:rPr>
              <a:t>Console</a:t>
            </a:r>
            <a:endParaRPr lang="en-US" sz="2800" dirty="0"/>
          </a:p>
        </p:txBody>
      </p:sp>
      <p:pic>
        <p:nvPicPr>
          <p:cNvPr id="4" name="Image 0" descr="preencoded.png"/>
          <p:cNvPicPr>
            <a:picLocks noChangeAspect="1"/>
          </p:cNvPicPr>
          <p:nvPr/>
        </p:nvPicPr>
        <p:blipFill>
          <a:blip r:embed="rId3"/>
          <a:stretch>
            <a:fillRect/>
          </a:stretch>
        </p:blipFill>
        <p:spPr>
          <a:xfrm>
            <a:off x="629841" y="1979057"/>
            <a:ext cx="5223034" cy="6727508"/>
          </a:xfrm>
          <a:prstGeom prst="rect">
            <a:avLst/>
          </a:prstGeom>
        </p:spPr>
      </p:pic>
      <p:sp>
        <p:nvSpPr>
          <p:cNvPr id="5" name="Text 2"/>
          <p:cNvSpPr/>
          <p:nvPr/>
        </p:nvSpPr>
        <p:spPr>
          <a:xfrm>
            <a:off x="6299359" y="1326833"/>
            <a:ext cx="3599140" cy="449818"/>
          </a:xfrm>
          <a:prstGeom prst="rect">
            <a:avLst/>
          </a:prstGeom>
          <a:noFill/>
          <a:ln/>
        </p:spPr>
        <p:txBody>
          <a:bodyPr wrap="none" lIns="0" tIns="0" rIns="0" bIns="0" rtlCol="0" anchor="t"/>
          <a:lstStyle/>
          <a:p>
            <a:pPr marL="0" indent="0" algn="l">
              <a:lnSpc>
                <a:spcPts val="3500"/>
              </a:lnSpc>
              <a:buNone/>
            </a:pPr>
            <a:r>
              <a:rPr lang="en-US" sz="2800" dirty="0">
                <a:solidFill>
                  <a:srgbClr val="F5F0F0"/>
                </a:solidFill>
                <a:latin typeface="Merriweather" pitchFamily="34" charset="0"/>
                <a:ea typeface="Merriweather" pitchFamily="34" charset="-122"/>
                <a:cs typeface="Merriweather" pitchFamily="34" charset="-120"/>
              </a:rPr>
              <a:t>Controller</a:t>
            </a:r>
            <a:endParaRPr lang="en-US" sz="2800" dirty="0"/>
          </a:p>
        </p:txBody>
      </p:sp>
      <p:pic>
        <p:nvPicPr>
          <p:cNvPr id="6" name="Image 1" descr="preencoded.png"/>
          <p:cNvPicPr>
            <a:picLocks noChangeAspect="1"/>
          </p:cNvPicPr>
          <p:nvPr/>
        </p:nvPicPr>
        <p:blipFill>
          <a:blip r:embed="rId4"/>
          <a:stretch>
            <a:fillRect/>
          </a:stretch>
        </p:blipFill>
        <p:spPr>
          <a:xfrm>
            <a:off x="6299359" y="1979057"/>
            <a:ext cx="2639854" cy="49193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7944" y="861060"/>
            <a:ext cx="7509391" cy="623054"/>
          </a:xfrm>
          <a:prstGeom prst="rect">
            <a:avLst/>
          </a:prstGeom>
          <a:noFill/>
          <a:ln/>
        </p:spPr>
        <p:txBody>
          <a:bodyPr wrap="none" lIns="0" tIns="0" rIns="0" bIns="0" rtlCol="0" anchor="t"/>
          <a:lstStyle/>
          <a:p>
            <a:pPr marL="0" indent="0" algn="l">
              <a:lnSpc>
                <a:spcPts val="4900"/>
              </a:lnSpc>
              <a:buNone/>
            </a:pPr>
            <a:r>
              <a:rPr lang="en-US" sz="3900" dirty="0">
                <a:solidFill>
                  <a:srgbClr val="F5F0F0"/>
                </a:solidFill>
                <a:latin typeface="Merriweather" pitchFamily="34" charset="0"/>
                <a:ea typeface="Merriweather" pitchFamily="34" charset="-122"/>
                <a:cs typeface="Merriweather" pitchFamily="34" charset="-120"/>
              </a:rPr>
              <a:t>Unveiling the Core Architecture</a:t>
            </a:r>
            <a:endParaRPr lang="en-US" sz="3900" dirty="0"/>
          </a:p>
        </p:txBody>
      </p:sp>
      <p:sp>
        <p:nvSpPr>
          <p:cNvPr id="4" name="Text 1"/>
          <p:cNvSpPr/>
          <p:nvPr/>
        </p:nvSpPr>
        <p:spPr>
          <a:xfrm>
            <a:off x="697944" y="1783199"/>
            <a:ext cx="7748111" cy="957263"/>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At the heart of The iMAZEing Box lies a meticulously crafted, three-tiered system architecture, designed for seamless communication and unparalleled responsiveness.</a:t>
            </a:r>
            <a:endParaRPr lang="en-US" sz="1550" dirty="0"/>
          </a:p>
        </p:txBody>
      </p:sp>
      <p:pic>
        <p:nvPicPr>
          <p:cNvPr id="5" name="Image 1" descr="preencoded.png"/>
          <p:cNvPicPr>
            <a:picLocks noChangeAspect="1"/>
          </p:cNvPicPr>
          <p:nvPr/>
        </p:nvPicPr>
        <p:blipFill>
          <a:blip r:embed="rId4"/>
          <a:stretch>
            <a:fillRect/>
          </a:stretch>
        </p:blipFill>
        <p:spPr>
          <a:xfrm>
            <a:off x="697944" y="2964775"/>
            <a:ext cx="997029" cy="1467922"/>
          </a:xfrm>
          <a:prstGeom prst="rect">
            <a:avLst/>
          </a:prstGeom>
        </p:spPr>
      </p:pic>
      <p:sp>
        <p:nvSpPr>
          <p:cNvPr id="6" name="Text 2"/>
          <p:cNvSpPr/>
          <p:nvPr/>
        </p:nvSpPr>
        <p:spPr>
          <a:xfrm>
            <a:off x="1894284" y="3164086"/>
            <a:ext cx="2813090" cy="311587"/>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The Wireless Controller</a:t>
            </a:r>
            <a:endParaRPr lang="en-US" sz="1950" dirty="0"/>
          </a:p>
        </p:txBody>
      </p:sp>
      <p:sp>
        <p:nvSpPr>
          <p:cNvPr id="7" name="Text 3"/>
          <p:cNvSpPr/>
          <p:nvPr/>
        </p:nvSpPr>
        <p:spPr>
          <a:xfrm>
            <a:off x="1894284" y="3595211"/>
            <a:ext cx="6551771" cy="638175"/>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A sleek, battery-powered PSoC 6 unit, featuring 9-DOF motion sensing and immersive haptic feedback.</a:t>
            </a:r>
            <a:endParaRPr lang="en-US" sz="1550" dirty="0"/>
          </a:p>
        </p:txBody>
      </p:sp>
      <p:pic>
        <p:nvPicPr>
          <p:cNvPr id="8" name="Image 2" descr="preencoded.png"/>
          <p:cNvPicPr>
            <a:picLocks noChangeAspect="1"/>
          </p:cNvPicPr>
          <p:nvPr/>
        </p:nvPicPr>
        <p:blipFill>
          <a:blip r:embed="rId5"/>
          <a:stretch>
            <a:fillRect/>
          </a:stretch>
        </p:blipFill>
        <p:spPr>
          <a:xfrm>
            <a:off x="697944" y="4432697"/>
            <a:ext cx="997029" cy="1467922"/>
          </a:xfrm>
          <a:prstGeom prst="rect">
            <a:avLst/>
          </a:prstGeom>
        </p:spPr>
      </p:pic>
      <p:sp>
        <p:nvSpPr>
          <p:cNvPr id="9" name="Text 4"/>
          <p:cNvSpPr/>
          <p:nvPr/>
        </p:nvSpPr>
        <p:spPr>
          <a:xfrm>
            <a:off x="1894284" y="4632007"/>
            <a:ext cx="2492573" cy="311587"/>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The Console Bridge</a:t>
            </a:r>
            <a:endParaRPr lang="en-US" sz="1950" dirty="0"/>
          </a:p>
        </p:txBody>
      </p:sp>
      <p:sp>
        <p:nvSpPr>
          <p:cNvPr id="10" name="Text 5"/>
          <p:cNvSpPr/>
          <p:nvPr/>
        </p:nvSpPr>
        <p:spPr>
          <a:xfrm>
            <a:off x="1894284" y="5063133"/>
            <a:ext cx="6551771" cy="638175"/>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A PSoC 6 base station acting as the vital BLE Central bridge, ensuring reliable data transfer.</a:t>
            </a:r>
            <a:endParaRPr lang="en-US" sz="1550" dirty="0"/>
          </a:p>
        </p:txBody>
      </p:sp>
      <p:pic>
        <p:nvPicPr>
          <p:cNvPr id="11" name="Image 3" descr="preencoded.png"/>
          <p:cNvPicPr>
            <a:picLocks noChangeAspect="1"/>
          </p:cNvPicPr>
          <p:nvPr/>
        </p:nvPicPr>
        <p:blipFill>
          <a:blip r:embed="rId6"/>
          <a:stretch>
            <a:fillRect/>
          </a:stretch>
        </p:blipFill>
        <p:spPr>
          <a:xfrm>
            <a:off x="697944" y="5900618"/>
            <a:ext cx="997029" cy="1467922"/>
          </a:xfrm>
          <a:prstGeom prst="rect">
            <a:avLst/>
          </a:prstGeom>
        </p:spPr>
      </p:pic>
      <p:sp>
        <p:nvSpPr>
          <p:cNvPr id="12" name="Text 6"/>
          <p:cNvSpPr/>
          <p:nvPr/>
        </p:nvSpPr>
        <p:spPr>
          <a:xfrm>
            <a:off x="1894284" y="6099929"/>
            <a:ext cx="2492573" cy="311587"/>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The Game Engine</a:t>
            </a:r>
            <a:endParaRPr lang="en-US" sz="1950" dirty="0"/>
          </a:p>
        </p:txBody>
      </p:sp>
      <p:sp>
        <p:nvSpPr>
          <p:cNvPr id="13" name="Text 7"/>
          <p:cNvSpPr/>
          <p:nvPr/>
        </p:nvSpPr>
        <p:spPr>
          <a:xfrm>
            <a:off x="1894284" y="6531054"/>
            <a:ext cx="6551771" cy="638175"/>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A Raspberry Pi 5, orchestrating the gaming experience with a Python/Pygame interface via UART.</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2585" y="536258"/>
            <a:ext cx="8626554" cy="609362"/>
          </a:xfrm>
          <a:prstGeom prst="rect">
            <a:avLst/>
          </a:prstGeom>
          <a:noFill/>
          <a:ln/>
        </p:spPr>
        <p:txBody>
          <a:bodyPr wrap="none" lIns="0" tIns="0" rIns="0" bIns="0" rtlCol="0" anchor="t"/>
          <a:lstStyle/>
          <a:p>
            <a:pPr marL="0" indent="0" algn="l">
              <a:lnSpc>
                <a:spcPts val="4750"/>
              </a:lnSpc>
              <a:buNone/>
            </a:pPr>
            <a:r>
              <a:rPr lang="en-US" sz="3800" dirty="0">
                <a:solidFill>
                  <a:srgbClr val="F5F0F0"/>
                </a:solidFill>
                <a:latin typeface="Merriweather" pitchFamily="34" charset="0"/>
                <a:ea typeface="Merriweather" pitchFamily="34" charset="-122"/>
                <a:cs typeface="Merriweather" pitchFamily="34" charset="-120"/>
              </a:rPr>
              <a:t>The Intelligent Communication Flow</a:t>
            </a:r>
            <a:endParaRPr lang="en-US" sz="3800" dirty="0"/>
          </a:p>
        </p:txBody>
      </p:sp>
      <p:sp>
        <p:nvSpPr>
          <p:cNvPr id="3" name="Text 1"/>
          <p:cNvSpPr/>
          <p:nvPr/>
        </p:nvSpPr>
        <p:spPr>
          <a:xfrm>
            <a:off x="682585" y="1535668"/>
            <a:ext cx="13265229"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Experience the intricate dance of data that brings The iMAZEing Box to life. From user motion to on-screen action, every step is precisely choreographed for a truly immersive experience.</a:t>
            </a:r>
            <a:endParaRPr lang="en-US" sz="1500" dirty="0"/>
          </a:p>
        </p:txBody>
      </p:sp>
      <p:sp>
        <p:nvSpPr>
          <p:cNvPr id="4" name="Text 2"/>
          <p:cNvSpPr/>
          <p:nvPr/>
        </p:nvSpPr>
        <p:spPr>
          <a:xfrm>
            <a:off x="682585" y="2378869"/>
            <a:ext cx="195024" cy="243721"/>
          </a:xfrm>
          <a:prstGeom prst="rect">
            <a:avLst/>
          </a:prstGeom>
          <a:noFill/>
          <a:ln/>
        </p:spPr>
        <p:txBody>
          <a:bodyPr wrap="none" lIns="0" tIns="0" rIns="0" bIns="0" rtlCol="0" anchor="t"/>
          <a:lstStyle/>
          <a:p>
            <a:pPr marL="0" indent="0" algn="l">
              <a:lnSpc>
                <a:spcPts val="2450"/>
              </a:lnSpc>
              <a:buNone/>
            </a:pPr>
            <a:r>
              <a:rPr lang="en-US" sz="1500" dirty="0">
                <a:solidFill>
                  <a:srgbClr val="E2E6E9"/>
                </a:solidFill>
                <a:latin typeface="Merriweather Light" pitchFamily="34" charset="0"/>
                <a:ea typeface="Merriweather Light" pitchFamily="34" charset="-122"/>
                <a:cs typeface="Merriweather Light" pitchFamily="34" charset="-120"/>
              </a:rPr>
              <a:t>01</a:t>
            </a:r>
            <a:endParaRPr lang="en-US" sz="1500" dirty="0"/>
          </a:p>
        </p:txBody>
      </p:sp>
      <p:sp>
        <p:nvSpPr>
          <p:cNvPr id="5" name="Shape 3"/>
          <p:cNvSpPr/>
          <p:nvPr/>
        </p:nvSpPr>
        <p:spPr>
          <a:xfrm>
            <a:off x="682585" y="2687360"/>
            <a:ext cx="6535103" cy="22860"/>
          </a:xfrm>
          <a:prstGeom prst="rect">
            <a:avLst/>
          </a:prstGeom>
          <a:solidFill>
            <a:srgbClr val="609DFF"/>
          </a:solidFill>
          <a:ln/>
        </p:spPr>
        <p:txBody>
          <a:bodyPr/>
          <a:lstStyle/>
          <a:p>
            <a:endParaRPr lang="en-US"/>
          </a:p>
        </p:txBody>
      </p:sp>
      <p:sp>
        <p:nvSpPr>
          <p:cNvPr id="6" name="Text 4"/>
          <p:cNvSpPr/>
          <p:nvPr/>
        </p:nvSpPr>
        <p:spPr>
          <a:xfrm>
            <a:off x="682585" y="2830592"/>
            <a:ext cx="2437805" cy="304800"/>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User Motion Input</a:t>
            </a:r>
            <a:endParaRPr lang="en-US" sz="1900" dirty="0"/>
          </a:p>
        </p:txBody>
      </p:sp>
      <p:sp>
        <p:nvSpPr>
          <p:cNvPr id="7" name="Text 5"/>
          <p:cNvSpPr/>
          <p:nvPr/>
        </p:nvSpPr>
        <p:spPr>
          <a:xfrm>
            <a:off x="682585" y="3252311"/>
            <a:ext cx="6535103" cy="311944"/>
          </a:xfrm>
          <a:prstGeom prst="rect">
            <a:avLst/>
          </a:prstGeom>
          <a:noFill/>
          <a:ln/>
        </p:spPr>
        <p:txBody>
          <a:bodyPr wrap="non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Physical gestures from the player initiate the command sequence.</a:t>
            </a:r>
            <a:endParaRPr lang="en-US" sz="1500" dirty="0"/>
          </a:p>
        </p:txBody>
      </p:sp>
      <p:sp>
        <p:nvSpPr>
          <p:cNvPr id="8" name="Text 6"/>
          <p:cNvSpPr/>
          <p:nvPr/>
        </p:nvSpPr>
        <p:spPr>
          <a:xfrm>
            <a:off x="7412712" y="2378869"/>
            <a:ext cx="195024" cy="243721"/>
          </a:xfrm>
          <a:prstGeom prst="rect">
            <a:avLst/>
          </a:prstGeom>
          <a:noFill/>
          <a:ln/>
        </p:spPr>
        <p:txBody>
          <a:bodyPr wrap="none" lIns="0" tIns="0" rIns="0" bIns="0" rtlCol="0" anchor="t"/>
          <a:lstStyle/>
          <a:p>
            <a:pPr marL="0" indent="0" algn="l">
              <a:lnSpc>
                <a:spcPts val="2450"/>
              </a:lnSpc>
              <a:buNone/>
            </a:pPr>
            <a:r>
              <a:rPr lang="en-US" sz="1500" dirty="0">
                <a:solidFill>
                  <a:srgbClr val="E2E6E9"/>
                </a:solidFill>
                <a:latin typeface="Merriweather Light" pitchFamily="34" charset="0"/>
                <a:ea typeface="Merriweather Light" pitchFamily="34" charset="-122"/>
                <a:cs typeface="Merriweather Light" pitchFamily="34" charset="-120"/>
              </a:rPr>
              <a:t>02</a:t>
            </a:r>
            <a:endParaRPr lang="en-US" sz="1500" dirty="0"/>
          </a:p>
        </p:txBody>
      </p:sp>
      <p:sp>
        <p:nvSpPr>
          <p:cNvPr id="9" name="Shape 7"/>
          <p:cNvSpPr/>
          <p:nvPr/>
        </p:nvSpPr>
        <p:spPr>
          <a:xfrm>
            <a:off x="7412712" y="2687360"/>
            <a:ext cx="6535103" cy="22860"/>
          </a:xfrm>
          <a:prstGeom prst="rect">
            <a:avLst/>
          </a:prstGeom>
          <a:solidFill>
            <a:srgbClr val="609DFF"/>
          </a:solidFill>
          <a:ln/>
        </p:spPr>
        <p:txBody>
          <a:bodyPr/>
          <a:lstStyle/>
          <a:p>
            <a:endParaRPr lang="en-US"/>
          </a:p>
        </p:txBody>
      </p:sp>
      <p:sp>
        <p:nvSpPr>
          <p:cNvPr id="10" name="Text 8"/>
          <p:cNvSpPr/>
          <p:nvPr/>
        </p:nvSpPr>
        <p:spPr>
          <a:xfrm>
            <a:off x="7412712" y="2830592"/>
            <a:ext cx="2501503" cy="304800"/>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IMU Data Acquisition</a:t>
            </a:r>
            <a:endParaRPr lang="en-US" sz="1900" dirty="0"/>
          </a:p>
        </p:txBody>
      </p:sp>
      <p:sp>
        <p:nvSpPr>
          <p:cNvPr id="11" name="Text 9"/>
          <p:cNvSpPr/>
          <p:nvPr/>
        </p:nvSpPr>
        <p:spPr>
          <a:xfrm>
            <a:off x="7412712" y="3252311"/>
            <a:ext cx="6535103"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The Inertial Measurement Unit (IMU) precisely captures 9-DOF orientation data.</a:t>
            </a:r>
            <a:endParaRPr lang="en-US" sz="1500" dirty="0"/>
          </a:p>
        </p:txBody>
      </p:sp>
      <p:sp>
        <p:nvSpPr>
          <p:cNvPr id="12" name="Text 10"/>
          <p:cNvSpPr/>
          <p:nvPr/>
        </p:nvSpPr>
        <p:spPr>
          <a:xfrm>
            <a:off x="682585" y="4217432"/>
            <a:ext cx="195024" cy="243721"/>
          </a:xfrm>
          <a:prstGeom prst="rect">
            <a:avLst/>
          </a:prstGeom>
          <a:noFill/>
          <a:ln/>
        </p:spPr>
        <p:txBody>
          <a:bodyPr wrap="none" lIns="0" tIns="0" rIns="0" bIns="0" rtlCol="0" anchor="t"/>
          <a:lstStyle/>
          <a:p>
            <a:pPr marL="0" indent="0" algn="l">
              <a:lnSpc>
                <a:spcPts val="2450"/>
              </a:lnSpc>
              <a:buNone/>
            </a:pPr>
            <a:r>
              <a:rPr lang="en-US" sz="1500" dirty="0">
                <a:solidFill>
                  <a:srgbClr val="E2E6E9"/>
                </a:solidFill>
                <a:latin typeface="Merriweather Light" pitchFamily="34" charset="0"/>
                <a:ea typeface="Merriweather Light" pitchFamily="34" charset="-122"/>
                <a:cs typeface="Merriweather Light" pitchFamily="34" charset="-120"/>
              </a:rPr>
              <a:t>03</a:t>
            </a:r>
            <a:endParaRPr lang="en-US" sz="1500" dirty="0"/>
          </a:p>
        </p:txBody>
      </p:sp>
      <p:sp>
        <p:nvSpPr>
          <p:cNvPr id="13" name="Shape 11"/>
          <p:cNvSpPr/>
          <p:nvPr/>
        </p:nvSpPr>
        <p:spPr>
          <a:xfrm>
            <a:off x="682585" y="4525923"/>
            <a:ext cx="6535103" cy="22860"/>
          </a:xfrm>
          <a:prstGeom prst="rect">
            <a:avLst/>
          </a:prstGeom>
          <a:solidFill>
            <a:srgbClr val="609DFF"/>
          </a:solidFill>
          <a:ln/>
        </p:spPr>
        <p:txBody>
          <a:bodyPr/>
          <a:lstStyle/>
          <a:p>
            <a:endParaRPr lang="en-US"/>
          </a:p>
        </p:txBody>
      </p:sp>
      <p:sp>
        <p:nvSpPr>
          <p:cNvPr id="14" name="Text 12"/>
          <p:cNvSpPr/>
          <p:nvPr/>
        </p:nvSpPr>
        <p:spPr>
          <a:xfrm>
            <a:off x="682585" y="4669155"/>
            <a:ext cx="2437805" cy="304800"/>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BLE Notification</a:t>
            </a:r>
            <a:endParaRPr lang="en-US" sz="1900" dirty="0"/>
          </a:p>
        </p:txBody>
      </p:sp>
      <p:sp>
        <p:nvSpPr>
          <p:cNvPr id="15" name="Text 13"/>
          <p:cNvSpPr/>
          <p:nvPr/>
        </p:nvSpPr>
        <p:spPr>
          <a:xfrm>
            <a:off x="682585" y="5090874"/>
            <a:ext cx="6535103"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Encrypted motion data is transmitted wirelessly via Bluetooth Low Energy.</a:t>
            </a:r>
            <a:endParaRPr lang="en-US" sz="1500" dirty="0"/>
          </a:p>
        </p:txBody>
      </p:sp>
      <p:sp>
        <p:nvSpPr>
          <p:cNvPr id="16" name="Text 14"/>
          <p:cNvSpPr/>
          <p:nvPr/>
        </p:nvSpPr>
        <p:spPr>
          <a:xfrm>
            <a:off x="7412712" y="4217432"/>
            <a:ext cx="195024" cy="243721"/>
          </a:xfrm>
          <a:prstGeom prst="rect">
            <a:avLst/>
          </a:prstGeom>
          <a:noFill/>
          <a:ln/>
        </p:spPr>
        <p:txBody>
          <a:bodyPr wrap="none" lIns="0" tIns="0" rIns="0" bIns="0" rtlCol="0" anchor="t"/>
          <a:lstStyle/>
          <a:p>
            <a:pPr marL="0" indent="0" algn="l">
              <a:lnSpc>
                <a:spcPts val="2450"/>
              </a:lnSpc>
              <a:buNone/>
            </a:pPr>
            <a:r>
              <a:rPr lang="en-US" sz="1500" dirty="0">
                <a:solidFill>
                  <a:srgbClr val="E2E6E9"/>
                </a:solidFill>
                <a:latin typeface="Merriweather Light" pitchFamily="34" charset="0"/>
                <a:ea typeface="Merriweather Light" pitchFamily="34" charset="-122"/>
                <a:cs typeface="Merriweather Light" pitchFamily="34" charset="-120"/>
              </a:rPr>
              <a:t>04</a:t>
            </a:r>
            <a:endParaRPr lang="en-US" sz="1500" dirty="0"/>
          </a:p>
        </p:txBody>
      </p:sp>
      <p:sp>
        <p:nvSpPr>
          <p:cNvPr id="17" name="Shape 15"/>
          <p:cNvSpPr/>
          <p:nvPr/>
        </p:nvSpPr>
        <p:spPr>
          <a:xfrm>
            <a:off x="7412712" y="4525923"/>
            <a:ext cx="6535103" cy="22860"/>
          </a:xfrm>
          <a:prstGeom prst="rect">
            <a:avLst/>
          </a:prstGeom>
          <a:solidFill>
            <a:srgbClr val="609DFF"/>
          </a:solidFill>
          <a:ln/>
        </p:spPr>
        <p:txBody>
          <a:bodyPr/>
          <a:lstStyle/>
          <a:p>
            <a:endParaRPr lang="en-US"/>
          </a:p>
        </p:txBody>
      </p:sp>
      <p:sp>
        <p:nvSpPr>
          <p:cNvPr id="18" name="Text 16"/>
          <p:cNvSpPr/>
          <p:nvPr/>
        </p:nvSpPr>
        <p:spPr>
          <a:xfrm>
            <a:off x="7412712" y="4669155"/>
            <a:ext cx="2437805" cy="304800"/>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Console Bridge</a:t>
            </a:r>
            <a:endParaRPr lang="en-US" sz="1900" dirty="0"/>
          </a:p>
        </p:txBody>
      </p:sp>
      <p:sp>
        <p:nvSpPr>
          <p:cNvPr id="19" name="Text 17"/>
          <p:cNvSpPr/>
          <p:nvPr/>
        </p:nvSpPr>
        <p:spPr>
          <a:xfrm>
            <a:off x="7412712" y="5090874"/>
            <a:ext cx="6535103"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The Console PSoC receives, processes, and prepares data for the game engine.</a:t>
            </a:r>
            <a:endParaRPr lang="en-US" sz="1500" dirty="0"/>
          </a:p>
        </p:txBody>
      </p:sp>
      <p:sp>
        <p:nvSpPr>
          <p:cNvPr id="20" name="Text 18"/>
          <p:cNvSpPr/>
          <p:nvPr/>
        </p:nvSpPr>
        <p:spPr>
          <a:xfrm>
            <a:off x="682585" y="6055995"/>
            <a:ext cx="195024" cy="243721"/>
          </a:xfrm>
          <a:prstGeom prst="rect">
            <a:avLst/>
          </a:prstGeom>
          <a:noFill/>
          <a:ln/>
        </p:spPr>
        <p:txBody>
          <a:bodyPr wrap="none" lIns="0" tIns="0" rIns="0" bIns="0" rtlCol="0" anchor="t"/>
          <a:lstStyle/>
          <a:p>
            <a:pPr marL="0" indent="0" algn="l">
              <a:lnSpc>
                <a:spcPts val="2450"/>
              </a:lnSpc>
              <a:buNone/>
            </a:pPr>
            <a:r>
              <a:rPr lang="en-US" sz="1500" dirty="0">
                <a:solidFill>
                  <a:srgbClr val="E2E6E9"/>
                </a:solidFill>
                <a:latin typeface="Merriweather Light" pitchFamily="34" charset="0"/>
                <a:ea typeface="Merriweather Light" pitchFamily="34" charset="-122"/>
                <a:cs typeface="Merriweather Light" pitchFamily="34" charset="-120"/>
              </a:rPr>
              <a:t>05</a:t>
            </a:r>
            <a:endParaRPr lang="en-US" sz="1500" dirty="0"/>
          </a:p>
        </p:txBody>
      </p:sp>
      <p:sp>
        <p:nvSpPr>
          <p:cNvPr id="21" name="Shape 19"/>
          <p:cNvSpPr/>
          <p:nvPr/>
        </p:nvSpPr>
        <p:spPr>
          <a:xfrm>
            <a:off x="682585" y="6364486"/>
            <a:ext cx="6535103" cy="22860"/>
          </a:xfrm>
          <a:prstGeom prst="rect">
            <a:avLst/>
          </a:prstGeom>
          <a:solidFill>
            <a:srgbClr val="609DFF"/>
          </a:solidFill>
          <a:ln/>
        </p:spPr>
        <p:txBody>
          <a:bodyPr/>
          <a:lstStyle/>
          <a:p>
            <a:endParaRPr lang="en-US"/>
          </a:p>
        </p:txBody>
      </p:sp>
      <p:sp>
        <p:nvSpPr>
          <p:cNvPr id="22" name="Text 20"/>
          <p:cNvSpPr/>
          <p:nvPr/>
        </p:nvSpPr>
        <p:spPr>
          <a:xfrm>
            <a:off x="682585" y="6507718"/>
            <a:ext cx="2437805" cy="304800"/>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UART Stream</a:t>
            </a:r>
            <a:endParaRPr lang="en-US" sz="1900" dirty="0"/>
          </a:p>
        </p:txBody>
      </p:sp>
      <p:sp>
        <p:nvSpPr>
          <p:cNvPr id="23" name="Text 21"/>
          <p:cNvSpPr/>
          <p:nvPr/>
        </p:nvSpPr>
        <p:spPr>
          <a:xfrm>
            <a:off x="682585" y="6929438"/>
            <a:ext cx="6535103"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Data is serialized and streamed to the Raspberry Pi for game logic processing.</a:t>
            </a:r>
            <a:endParaRPr lang="en-US" sz="1500" dirty="0"/>
          </a:p>
        </p:txBody>
      </p:sp>
      <p:sp>
        <p:nvSpPr>
          <p:cNvPr id="24" name="Text 22"/>
          <p:cNvSpPr/>
          <p:nvPr/>
        </p:nvSpPr>
        <p:spPr>
          <a:xfrm>
            <a:off x="7412712" y="6055995"/>
            <a:ext cx="195024" cy="243721"/>
          </a:xfrm>
          <a:prstGeom prst="rect">
            <a:avLst/>
          </a:prstGeom>
          <a:noFill/>
          <a:ln/>
        </p:spPr>
        <p:txBody>
          <a:bodyPr wrap="none" lIns="0" tIns="0" rIns="0" bIns="0" rtlCol="0" anchor="t"/>
          <a:lstStyle/>
          <a:p>
            <a:pPr marL="0" indent="0" algn="l">
              <a:lnSpc>
                <a:spcPts val="2450"/>
              </a:lnSpc>
              <a:buNone/>
            </a:pPr>
            <a:r>
              <a:rPr lang="en-US" sz="1500" dirty="0">
                <a:solidFill>
                  <a:srgbClr val="E2E6E9"/>
                </a:solidFill>
                <a:latin typeface="Merriweather Light" pitchFamily="34" charset="0"/>
                <a:ea typeface="Merriweather Light" pitchFamily="34" charset="-122"/>
                <a:cs typeface="Merriweather Light" pitchFamily="34" charset="-120"/>
              </a:rPr>
              <a:t>06</a:t>
            </a:r>
            <a:endParaRPr lang="en-US" sz="1500" dirty="0"/>
          </a:p>
        </p:txBody>
      </p:sp>
      <p:sp>
        <p:nvSpPr>
          <p:cNvPr id="25" name="Shape 23"/>
          <p:cNvSpPr/>
          <p:nvPr/>
        </p:nvSpPr>
        <p:spPr>
          <a:xfrm>
            <a:off x="7412712" y="6364486"/>
            <a:ext cx="6535103" cy="22860"/>
          </a:xfrm>
          <a:prstGeom prst="rect">
            <a:avLst/>
          </a:prstGeom>
          <a:solidFill>
            <a:srgbClr val="609DFF"/>
          </a:solidFill>
          <a:ln/>
        </p:spPr>
        <p:txBody>
          <a:bodyPr/>
          <a:lstStyle/>
          <a:p>
            <a:endParaRPr lang="en-US"/>
          </a:p>
        </p:txBody>
      </p:sp>
      <p:sp>
        <p:nvSpPr>
          <p:cNvPr id="26" name="Text 24"/>
          <p:cNvSpPr/>
          <p:nvPr/>
        </p:nvSpPr>
        <p:spPr>
          <a:xfrm>
            <a:off x="7412712" y="6507718"/>
            <a:ext cx="2485430" cy="304800"/>
          </a:xfrm>
          <a:prstGeom prst="rect">
            <a:avLst/>
          </a:prstGeom>
          <a:noFill/>
          <a:ln/>
        </p:spPr>
        <p:txBody>
          <a:bodyPr wrap="none" lIns="0" tIns="0" rIns="0" bIns="0" rtlCol="0" anchor="t"/>
          <a:lstStyle/>
          <a:p>
            <a:pPr marL="0" indent="0" algn="l">
              <a:lnSpc>
                <a:spcPts val="2350"/>
              </a:lnSpc>
              <a:buNone/>
            </a:pPr>
            <a:r>
              <a:rPr lang="en-US" sz="1900" dirty="0">
                <a:solidFill>
                  <a:srgbClr val="E2E6E9"/>
                </a:solidFill>
                <a:latin typeface="Merriweather" pitchFamily="34" charset="0"/>
                <a:ea typeface="Merriweather" pitchFamily="34" charset="-122"/>
                <a:cs typeface="Merriweather" pitchFamily="34" charset="-120"/>
              </a:rPr>
              <a:t>Python Game Engine</a:t>
            </a:r>
            <a:endParaRPr lang="en-US" sz="1900" dirty="0"/>
          </a:p>
        </p:txBody>
      </p:sp>
      <p:sp>
        <p:nvSpPr>
          <p:cNvPr id="27" name="Text 25"/>
          <p:cNvSpPr/>
          <p:nvPr/>
        </p:nvSpPr>
        <p:spPr>
          <a:xfrm>
            <a:off x="7412712" y="6929438"/>
            <a:ext cx="6535103" cy="623887"/>
          </a:xfrm>
          <a:prstGeom prst="rect">
            <a:avLst/>
          </a:prstGeom>
          <a:noFill/>
          <a:ln/>
        </p:spPr>
        <p:txBody>
          <a:bodyPr wrap="square" lIns="0" tIns="0" rIns="0" bIns="0" rtlCol="0" anchor="t"/>
          <a:lstStyle/>
          <a:p>
            <a:pPr marL="0" indent="0" algn="l">
              <a:lnSpc>
                <a:spcPts val="2450"/>
              </a:lnSpc>
              <a:buNone/>
            </a:pPr>
            <a:r>
              <a:rPr lang="en-US" sz="1500" dirty="0">
                <a:solidFill>
                  <a:srgbClr val="E2E6E9"/>
                </a:solidFill>
                <a:latin typeface="Merriweather" pitchFamily="34" charset="0"/>
                <a:ea typeface="Merriweather" pitchFamily="34" charset="-122"/>
                <a:cs typeface="Merriweather" pitchFamily="34" charset="-120"/>
              </a:rPr>
              <a:t>The game visualises player actions and calculates real-time responses.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7112" y="637342"/>
            <a:ext cx="11572042" cy="631269"/>
          </a:xfrm>
          <a:prstGeom prst="rect">
            <a:avLst/>
          </a:prstGeom>
          <a:noFill/>
          <a:ln/>
        </p:spPr>
        <p:txBody>
          <a:bodyPr wrap="none" lIns="0" tIns="0" rIns="0" bIns="0" rtlCol="0" anchor="t"/>
          <a:lstStyle/>
          <a:p>
            <a:pPr marL="0" indent="0" algn="l">
              <a:lnSpc>
                <a:spcPts val="4950"/>
              </a:lnSpc>
              <a:buNone/>
            </a:pPr>
            <a:r>
              <a:rPr lang="en-US" sz="3950" dirty="0">
                <a:solidFill>
                  <a:srgbClr val="F5F0F0"/>
                </a:solidFill>
                <a:latin typeface="Merriweather" pitchFamily="34" charset="0"/>
                <a:ea typeface="Merriweather" pitchFamily="34" charset="-122"/>
                <a:cs typeface="Merriweather" pitchFamily="34" charset="-120"/>
              </a:rPr>
              <a:t>Controller Hardware: An Engineering Deep Dive</a:t>
            </a:r>
            <a:endParaRPr lang="en-US" sz="3950" dirty="0"/>
          </a:p>
        </p:txBody>
      </p:sp>
      <p:sp>
        <p:nvSpPr>
          <p:cNvPr id="3" name="Text 1"/>
          <p:cNvSpPr/>
          <p:nvPr/>
        </p:nvSpPr>
        <p:spPr>
          <a:xfrm>
            <a:off x="707112" y="1672590"/>
            <a:ext cx="13216176" cy="646509"/>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Our controller is a testament to meticulous engineering, designed to offer intuitive control and tactile feedback. Every component has been selected for optimal performance within a compact, ergonomic form factor.</a:t>
            </a:r>
            <a:endParaRPr lang="en-US" sz="1550" dirty="0"/>
          </a:p>
        </p:txBody>
      </p:sp>
      <p:pic>
        <p:nvPicPr>
          <p:cNvPr id="4" name="Image 0" descr="preencoded.png"/>
          <p:cNvPicPr>
            <a:picLocks noChangeAspect="1"/>
          </p:cNvPicPr>
          <p:nvPr/>
        </p:nvPicPr>
        <p:blipFill>
          <a:blip r:embed="rId3"/>
          <a:stretch>
            <a:fillRect/>
          </a:stretch>
        </p:blipFill>
        <p:spPr>
          <a:xfrm>
            <a:off x="707112" y="2546271"/>
            <a:ext cx="3114556" cy="1924883"/>
          </a:xfrm>
          <a:prstGeom prst="rect">
            <a:avLst/>
          </a:prstGeom>
        </p:spPr>
      </p:pic>
      <p:sp>
        <p:nvSpPr>
          <p:cNvPr id="5" name="Text 2"/>
          <p:cNvSpPr/>
          <p:nvPr/>
        </p:nvSpPr>
        <p:spPr>
          <a:xfrm>
            <a:off x="707112" y="4673084"/>
            <a:ext cx="3114556" cy="631269"/>
          </a:xfrm>
          <a:prstGeom prst="rect">
            <a:avLst/>
          </a:prstGeom>
          <a:noFill/>
          <a:ln/>
        </p:spPr>
        <p:txBody>
          <a:bodyPr wrap="squar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PSoC 6 BLE Microcontroller</a:t>
            </a:r>
            <a:endParaRPr lang="en-US" sz="1950" dirty="0"/>
          </a:p>
        </p:txBody>
      </p:sp>
      <p:sp>
        <p:nvSpPr>
          <p:cNvPr id="6" name="Text 3"/>
          <p:cNvSpPr/>
          <p:nvPr/>
        </p:nvSpPr>
        <p:spPr>
          <a:xfrm>
            <a:off x="707112" y="5425559"/>
            <a:ext cx="3114556" cy="1293019"/>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The brain of the controller, offering robust processing power and integrated Bluetooth Low Energy connectivity.</a:t>
            </a:r>
            <a:endParaRPr lang="en-US" sz="1550" dirty="0"/>
          </a:p>
        </p:txBody>
      </p:sp>
      <p:pic>
        <p:nvPicPr>
          <p:cNvPr id="7" name="Image 1" descr="preencoded.png"/>
          <p:cNvPicPr>
            <a:picLocks noChangeAspect="1"/>
          </p:cNvPicPr>
          <p:nvPr/>
        </p:nvPicPr>
        <p:blipFill>
          <a:blip r:embed="rId4"/>
          <a:stretch>
            <a:fillRect/>
          </a:stretch>
        </p:blipFill>
        <p:spPr>
          <a:xfrm>
            <a:off x="4074200" y="2546271"/>
            <a:ext cx="3114675" cy="1925003"/>
          </a:xfrm>
          <a:prstGeom prst="rect">
            <a:avLst/>
          </a:prstGeom>
        </p:spPr>
      </p:pic>
      <p:sp>
        <p:nvSpPr>
          <p:cNvPr id="8" name="Text 4"/>
          <p:cNvSpPr/>
          <p:nvPr/>
        </p:nvSpPr>
        <p:spPr>
          <a:xfrm>
            <a:off x="4074200" y="4673203"/>
            <a:ext cx="2525316" cy="315635"/>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BNO055 9-DOF IMU</a:t>
            </a:r>
            <a:endParaRPr lang="en-US" sz="1950" dirty="0"/>
          </a:p>
        </p:txBody>
      </p:sp>
      <p:sp>
        <p:nvSpPr>
          <p:cNvPr id="9" name="Text 5"/>
          <p:cNvSpPr/>
          <p:nvPr/>
        </p:nvSpPr>
        <p:spPr>
          <a:xfrm>
            <a:off x="4074200" y="5110043"/>
            <a:ext cx="3114675" cy="1293019"/>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A high-precision absolute orientation sensor, providing accurate motion tracking for an immersive gaming experience.</a:t>
            </a:r>
            <a:endParaRPr lang="en-US" sz="1550" dirty="0"/>
          </a:p>
        </p:txBody>
      </p:sp>
      <p:pic>
        <p:nvPicPr>
          <p:cNvPr id="10" name="Image 2" descr="preencoded.png"/>
          <p:cNvPicPr>
            <a:picLocks noChangeAspect="1"/>
          </p:cNvPicPr>
          <p:nvPr/>
        </p:nvPicPr>
        <p:blipFill>
          <a:blip r:embed="rId5"/>
          <a:stretch>
            <a:fillRect/>
          </a:stretch>
        </p:blipFill>
        <p:spPr>
          <a:xfrm>
            <a:off x="7441406" y="2546271"/>
            <a:ext cx="3114675" cy="1925003"/>
          </a:xfrm>
          <a:prstGeom prst="rect">
            <a:avLst/>
          </a:prstGeom>
        </p:spPr>
      </p:pic>
      <p:sp>
        <p:nvSpPr>
          <p:cNvPr id="11" name="Text 6"/>
          <p:cNvSpPr/>
          <p:nvPr/>
        </p:nvSpPr>
        <p:spPr>
          <a:xfrm>
            <a:off x="7441406" y="4673203"/>
            <a:ext cx="2525316" cy="315635"/>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DC Vibration Motor</a:t>
            </a:r>
            <a:endParaRPr lang="en-US" sz="1950" dirty="0"/>
          </a:p>
        </p:txBody>
      </p:sp>
      <p:sp>
        <p:nvSpPr>
          <p:cNvPr id="12" name="Text 7"/>
          <p:cNvSpPr/>
          <p:nvPr/>
        </p:nvSpPr>
        <p:spPr>
          <a:xfrm>
            <a:off x="7441406" y="5110043"/>
            <a:ext cx="3114675" cy="1293019"/>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PWM-controlled haptic feedback for realistic sensations during collisions and in-game events.</a:t>
            </a:r>
            <a:endParaRPr lang="en-US" sz="1550" dirty="0"/>
          </a:p>
        </p:txBody>
      </p:sp>
      <p:pic>
        <p:nvPicPr>
          <p:cNvPr id="13" name="Image 3" descr="preencoded.png"/>
          <p:cNvPicPr>
            <a:picLocks noChangeAspect="1"/>
          </p:cNvPicPr>
          <p:nvPr/>
        </p:nvPicPr>
        <p:blipFill>
          <a:blip r:embed="rId6"/>
          <a:stretch>
            <a:fillRect/>
          </a:stretch>
        </p:blipFill>
        <p:spPr>
          <a:xfrm>
            <a:off x="10808613" y="2546271"/>
            <a:ext cx="3114675" cy="1925003"/>
          </a:xfrm>
          <a:prstGeom prst="rect">
            <a:avLst/>
          </a:prstGeom>
        </p:spPr>
      </p:pic>
      <p:sp>
        <p:nvSpPr>
          <p:cNvPr id="14" name="Text 8"/>
          <p:cNvSpPr/>
          <p:nvPr/>
        </p:nvSpPr>
        <p:spPr>
          <a:xfrm>
            <a:off x="10808613" y="4673203"/>
            <a:ext cx="2525316" cy="315635"/>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Custom Enclosure</a:t>
            </a:r>
            <a:endParaRPr lang="en-US" sz="1950" dirty="0"/>
          </a:p>
        </p:txBody>
      </p:sp>
      <p:sp>
        <p:nvSpPr>
          <p:cNvPr id="15" name="Text 9"/>
          <p:cNvSpPr/>
          <p:nvPr/>
        </p:nvSpPr>
        <p:spPr>
          <a:xfrm>
            <a:off x="10808613" y="5110043"/>
            <a:ext cx="3114675" cy="1293019"/>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Ergonomically designed and 3D-printed, housing all components securely and stylishly.</a:t>
            </a:r>
            <a:endParaRPr lang="en-US" sz="1550" dirty="0"/>
          </a:p>
        </p:txBody>
      </p:sp>
      <p:sp>
        <p:nvSpPr>
          <p:cNvPr id="16" name="Text 10"/>
          <p:cNvSpPr/>
          <p:nvPr/>
        </p:nvSpPr>
        <p:spPr>
          <a:xfrm>
            <a:off x="707112" y="6945749"/>
            <a:ext cx="13216176" cy="646509"/>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Additional features include an integrated Lithium-Ion battery circuit for extended gameplay and EEPROM for persistent storage of user settings.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1870" y="1060609"/>
            <a:ext cx="11731943" cy="599837"/>
          </a:xfrm>
          <a:prstGeom prst="rect">
            <a:avLst/>
          </a:prstGeom>
          <a:noFill/>
          <a:ln/>
        </p:spPr>
        <p:txBody>
          <a:bodyPr wrap="none" lIns="0" tIns="0" rIns="0" bIns="0" rtlCol="0" anchor="t"/>
          <a:lstStyle/>
          <a:p>
            <a:pPr marL="0" indent="0" algn="l">
              <a:lnSpc>
                <a:spcPts val="4700"/>
              </a:lnSpc>
              <a:buNone/>
            </a:pPr>
            <a:r>
              <a:rPr lang="en-US" sz="3750" dirty="0">
                <a:solidFill>
                  <a:srgbClr val="F5F0F0"/>
                </a:solidFill>
                <a:latin typeface="Merriweather" pitchFamily="34" charset="0"/>
                <a:ea typeface="Merriweather" pitchFamily="34" charset="-122"/>
                <a:cs typeface="Merriweather" pitchFamily="34" charset="-120"/>
              </a:rPr>
              <a:t>Robust Controller Software: FreeRTOS Architecture</a:t>
            </a:r>
            <a:endParaRPr lang="en-US" sz="3750" dirty="0"/>
          </a:p>
        </p:txBody>
      </p:sp>
      <p:sp>
        <p:nvSpPr>
          <p:cNvPr id="3" name="Text 1"/>
          <p:cNvSpPr/>
          <p:nvPr/>
        </p:nvSpPr>
        <p:spPr>
          <a:xfrm>
            <a:off x="671870" y="2044303"/>
            <a:ext cx="13286661" cy="614124"/>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The controller's software, built upon FreeRTOS, ensures efficient task management and real-time responsiveness. This multi-threaded approach guarantees smooth operation even under demanding conditions.</a:t>
            </a:r>
            <a:endParaRPr lang="en-US" sz="1500" dirty="0"/>
          </a:p>
        </p:txBody>
      </p:sp>
      <p:sp>
        <p:nvSpPr>
          <p:cNvPr id="4" name="Shape 2"/>
          <p:cNvSpPr/>
          <p:nvPr/>
        </p:nvSpPr>
        <p:spPr>
          <a:xfrm>
            <a:off x="671870" y="2874288"/>
            <a:ext cx="4300895" cy="2373035"/>
          </a:xfrm>
          <a:prstGeom prst="roundRect">
            <a:avLst>
              <a:gd name="adj" fmla="val 4624"/>
            </a:avLst>
          </a:prstGeom>
          <a:solidFill>
            <a:srgbClr val="09151A">
              <a:alpha val="95000"/>
            </a:srgbClr>
          </a:solidFill>
          <a:ln w="22860">
            <a:solidFill>
              <a:srgbClr val="194A99"/>
            </a:solidFill>
            <a:prstDash val="solid"/>
          </a:ln>
        </p:spPr>
        <p:txBody>
          <a:bodyPr/>
          <a:lstStyle/>
          <a:p>
            <a:endParaRPr lang="en-US"/>
          </a:p>
        </p:txBody>
      </p:sp>
      <p:sp>
        <p:nvSpPr>
          <p:cNvPr id="5" name="Shape 3"/>
          <p:cNvSpPr/>
          <p:nvPr/>
        </p:nvSpPr>
        <p:spPr>
          <a:xfrm>
            <a:off x="649010" y="2874288"/>
            <a:ext cx="91440" cy="2373035"/>
          </a:xfrm>
          <a:prstGeom prst="roundRect">
            <a:avLst>
              <a:gd name="adj" fmla="val 88180"/>
            </a:avLst>
          </a:prstGeom>
          <a:solidFill>
            <a:srgbClr val="609DFF"/>
          </a:solidFill>
          <a:ln/>
        </p:spPr>
        <p:txBody>
          <a:bodyPr/>
          <a:lstStyle/>
          <a:p>
            <a:endParaRPr lang="en-US"/>
          </a:p>
        </p:txBody>
      </p:sp>
      <p:sp>
        <p:nvSpPr>
          <p:cNvPr id="6" name="Text 4"/>
          <p:cNvSpPr/>
          <p:nvPr/>
        </p:nvSpPr>
        <p:spPr>
          <a:xfrm>
            <a:off x="955238" y="3089077"/>
            <a:ext cx="3802737" cy="600075"/>
          </a:xfrm>
          <a:prstGeom prst="rect">
            <a:avLst/>
          </a:prstGeom>
          <a:noFill/>
          <a:ln/>
        </p:spPr>
        <p:txBody>
          <a:bodyPr wrap="squar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Task_IMU: Sensor Data Acquisition</a:t>
            </a:r>
            <a:endParaRPr lang="en-US" sz="1850" dirty="0"/>
          </a:p>
        </p:txBody>
      </p:sp>
      <p:sp>
        <p:nvSpPr>
          <p:cNvPr id="7" name="Text 5"/>
          <p:cNvSpPr/>
          <p:nvPr/>
        </p:nvSpPr>
        <p:spPr>
          <a:xfrm>
            <a:off x="955238" y="3804285"/>
            <a:ext cx="3802737" cy="1228249"/>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Dedicated task for reading 9-DOF orientation data at a consistent 50Hz, packaging it into a custom struct for further processing.</a:t>
            </a:r>
            <a:endParaRPr lang="en-US" sz="1500" dirty="0"/>
          </a:p>
        </p:txBody>
      </p:sp>
      <p:sp>
        <p:nvSpPr>
          <p:cNvPr id="8" name="Shape 6"/>
          <p:cNvSpPr/>
          <p:nvPr/>
        </p:nvSpPr>
        <p:spPr>
          <a:xfrm>
            <a:off x="5164693" y="2874288"/>
            <a:ext cx="4300895" cy="2373035"/>
          </a:xfrm>
          <a:prstGeom prst="roundRect">
            <a:avLst>
              <a:gd name="adj" fmla="val 4624"/>
            </a:avLst>
          </a:prstGeom>
          <a:solidFill>
            <a:srgbClr val="09151A">
              <a:alpha val="95000"/>
            </a:srgbClr>
          </a:solidFill>
          <a:ln w="22860">
            <a:solidFill>
              <a:srgbClr val="194A99"/>
            </a:solidFill>
            <a:prstDash val="solid"/>
          </a:ln>
        </p:spPr>
        <p:txBody>
          <a:bodyPr/>
          <a:lstStyle/>
          <a:p>
            <a:endParaRPr lang="en-US"/>
          </a:p>
        </p:txBody>
      </p:sp>
      <p:sp>
        <p:nvSpPr>
          <p:cNvPr id="9" name="Shape 7"/>
          <p:cNvSpPr/>
          <p:nvPr/>
        </p:nvSpPr>
        <p:spPr>
          <a:xfrm>
            <a:off x="5141833" y="2874288"/>
            <a:ext cx="91440" cy="2373035"/>
          </a:xfrm>
          <a:prstGeom prst="roundRect">
            <a:avLst>
              <a:gd name="adj" fmla="val 88180"/>
            </a:avLst>
          </a:prstGeom>
          <a:solidFill>
            <a:srgbClr val="609DFF"/>
          </a:solidFill>
          <a:ln/>
        </p:spPr>
        <p:txBody>
          <a:bodyPr/>
          <a:lstStyle/>
          <a:p>
            <a:endParaRPr lang="en-US"/>
          </a:p>
        </p:txBody>
      </p:sp>
      <p:sp>
        <p:nvSpPr>
          <p:cNvPr id="10" name="Text 8"/>
          <p:cNvSpPr/>
          <p:nvPr/>
        </p:nvSpPr>
        <p:spPr>
          <a:xfrm>
            <a:off x="5448062" y="3089077"/>
            <a:ext cx="3802737" cy="600075"/>
          </a:xfrm>
          <a:prstGeom prst="rect">
            <a:avLst/>
          </a:prstGeom>
          <a:noFill/>
          <a:ln/>
        </p:spPr>
        <p:txBody>
          <a:bodyPr wrap="squar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Task_BLE (Server): Wireless Communication</a:t>
            </a:r>
            <a:endParaRPr lang="en-US" sz="1850" dirty="0"/>
          </a:p>
        </p:txBody>
      </p:sp>
      <p:sp>
        <p:nvSpPr>
          <p:cNvPr id="11" name="Text 9"/>
          <p:cNvSpPr/>
          <p:nvPr/>
        </p:nvSpPr>
        <p:spPr>
          <a:xfrm>
            <a:off x="5448062" y="3804285"/>
            <a:ext cx="3802737" cy="1228249"/>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Manages Bluetooth Low Energy operations, broadcasting "Game Data" via GATT Notifications and listening for "Haptic Commands" from the console.</a:t>
            </a:r>
            <a:endParaRPr lang="en-US" sz="1500" dirty="0"/>
          </a:p>
        </p:txBody>
      </p:sp>
      <p:sp>
        <p:nvSpPr>
          <p:cNvPr id="12" name="Shape 10"/>
          <p:cNvSpPr/>
          <p:nvPr/>
        </p:nvSpPr>
        <p:spPr>
          <a:xfrm>
            <a:off x="9657517" y="2874288"/>
            <a:ext cx="4300895" cy="2373035"/>
          </a:xfrm>
          <a:prstGeom prst="roundRect">
            <a:avLst>
              <a:gd name="adj" fmla="val 4624"/>
            </a:avLst>
          </a:prstGeom>
          <a:solidFill>
            <a:srgbClr val="09151A">
              <a:alpha val="95000"/>
            </a:srgbClr>
          </a:solidFill>
          <a:ln w="22860">
            <a:solidFill>
              <a:srgbClr val="194A99"/>
            </a:solidFill>
            <a:prstDash val="solid"/>
          </a:ln>
        </p:spPr>
        <p:txBody>
          <a:bodyPr/>
          <a:lstStyle/>
          <a:p>
            <a:endParaRPr lang="en-US"/>
          </a:p>
        </p:txBody>
      </p:sp>
      <p:sp>
        <p:nvSpPr>
          <p:cNvPr id="13" name="Shape 11"/>
          <p:cNvSpPr/>
          <p:nvPr/>
        </p:nvSpPr>
        <p:spPr>
          <a:xfrm>
            <a:off x="9634657" y="2874288"/>
            <a:ext cx="91440" cy="2373035"/>
          </a:xfrm>
          <a:prstGeom prst="roundRect">
            <a:avLst>
              <a:gd name="adj" fmla="val 88180"/>
            </a:avLst>
          </a:prstGeom>
          <a:solidFill>
            <a:srgbClr val="609DFF"/>
          </a:solidFill>
          <a:ln/>
        </p:spPr>
        <p:txBody>
          <a:bodyPr/>
          <a:lstStyle/>
          <a:p>
            <a:endParaRPr lang="en-US"/>
          </a:p>
        </p:txBody>
      </p:sp>
      <p:sp>
        <p:nvSpPr>
          <p:cNvPr id="14" name="Text 12"/>
          <p:cNvSpPr/>
          <p:nvPr/>
        </p:nvSpPr>
        <p:spPr>
          <a:xfrm>
            <a:off x="9940885" y="3089077"/>
            <a:ext cx="3802737" cy="600075"/>
          </a:xfrm>
          <a:prstGeom prst="rect">
            <a:avLst/>
          </a:prstGeom>
          <a:noFill/>
          <a:ln/>
        </p:spPr>
        <p:txBody>
          <a:bodyPr wrap="square" lIns="0" tIns="0" rIns="0" bIns="0" rtlCol="0" anchor="t"/>
          <a:lstStyle/>
          <a:p>
            <a:pPr marL="0" indent="0" algn="l">
              <a:lnSpc>
                <a:spcPts val="2350"/>
              </a:lnSpc>
              <a:buNone/>
            </a:pPr>
            <a:r>
              <a:rPr lang="en-US" sz="1850" dirty="0">
                <a:solidFill>
                  <a:srgbClr val="E2E6E9"/>
                </a:solidFill>
                <a:latin typeface="Merriweather" pitchFamily="34" charset="0"/>
                <a:ea typeface="Merriweather" pitchFamily="34" charset="-122"/>
                <a:cs typeface="Merriweather" pitchFamily="34" charset="-120"/>
              </a:rPr>
              <a:t>Task_Motor: Haptic Feedback Control</a:t>
            </a:r>
            <a:endParaRPr lang="en-US" sz="1850" dirty="0"/>
          </a:p>
        </p:txBody>
      </p:sp>
      <p:sp>
        <p:nvSpPr>
          <p:cNvPr id="15" name="Text 13"/>
          <p:cNvSpPr/>
          <p:nvPr/>
        </p:nvSpPr>
        <p:spPr>
          <a:xfrm>
            <a:off x="9940885" y="3804285"/>
            <a:ext cx="3802737" cy="1228249"/>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An interrupt-driven Queue system that precisely controls vibration intensity and duration, triggered by incoming commands.</a:t>
            </a:r>
            <a:endParaRPr lang="en-US" sz="1500" dirty="0"/>
          </a:p>
        </p:txBody>
      </p:sp>
      <p:sp>
        <p:nvSpPr>
          <p:cNvPr id="16" name="Text 14"/>
          <p:cNvSpPr/>
          <p:nvPr/>
        </p:nvSpPr>
        <p:spPr>
          <a:xfrm>
            <a:off x="959763" y="5751076"/>
            <a:ext cx="4101703" cy="300038"/>
          </a:xfrm>
          <a:prstGeom prst="rect">
            <a:avLst/>
          </a:prstGeom>
          <a:noFill/>
          <a:ln/>
        </p:spPr>
        <p:txBody>
          <a:bodyPr wrap="none" lIns="0" tIns="0" rIns="0" bIns="0" rtlCol="0" anchor="t"/>
          <a:lstStyle/>
          <a:p>
            <a:pPr marL="0" indent="0" algn="l">
              <a:lnSpc>
                <a:spcPts val="2350"/>
              </a:lnSpc>
              <a:buNone/>
            </a:pPr>
            <a:r>
              <a:rPr lang="en-US" sz="1850" dirty="0">
                <a:solidFill>
                  <a:srgbClr val="F5F0F0"/>
                </a:solidFill>
                <a:latin typeface="Merriweather" pitchFamily="34" charset="0"/>
                <a:ea typeface="Merriweather" pitchFamily="34" charset="-122"/>
                <a:cs typeface="Merriweather" pitchFamily="34" charset="-120"/>
              </a:rPr>
              <a:t>Key Challenge: Thread-Safe Haptics</a:t>
            </a:r>
            <a:endParaRPr lang="en-US" sz="1850" dirty="0"/>
          </a:p>
        </p:txBody>
      </p:sp>
      <p:sp>
        <p:nvSpPr>
          <p:cNvPr id="17" name="Text 15"/>
          <p:cNvSpPr/>
          <p:nvPr/>
        </p:nvSpPr>
        <p:spPr>
          <a:xfrm>
            <a:off x="959763" y="6339007"/>
            <a:ext cx="12998768" cy="614124"/>
          </a:xfrm>
          <a:prstGeom prst="rect">
            <a:avLst/>
          </a:prstGeom>
          <a:noFill/>
          <a:ln/>
        </p:spPr>
        <p:txBody>
          <a:bodyPr wrap="square" lIns="0" tIns="0" rIns="0" bIns="0" rtlCol="0" anchor="t"/>
          <a:lstStyle/>
          <a:p>
            <a:pPr marL="0" indent="0" algn="l">
              <a:lnSpc>
                <a:spcPts val="2400"/>
              </a:lnSpc>
              <a:buNone/>
            </a:pPr>
            <a:r>
              <a:rPr lang="en-US" sz="1500" dirty="0">
                <a:solidFill>
                  <a:srgbClr val="E2E6E9"/>
                </a:solidFill>
                <a:latin typeface="Merriweather" pitchFamily="34" charset="0"/>
                <a:ea typeface="Merriweather" pitchFamily="34" charset="-122"/>
                <a:cs typeface="Merriweather" pitchFamily="34" charset="-120"/>
              </a:rPr>
              <a:t>A significant engineering hurdle involved implementing a thread-safe Queue. This ingenious solution allows the BLE stack to trigger haptic feedback without obstructing critical sensor readings, maintaining seamless real-time performance.</a:t>
            </a:r>
            <a:endParaRPr lang="en-US" sz="1500" dirty="0"/>
          </a:p>
        </p:txBody>
      </p:sp>
      <p:sp>
        <p:nvSpPr>
          <p:cNvPr id="18" name="Shape 16"/>
          <p:cNvSpPr/>
          <p:nvPr/>
        </p:nvSpPr>
        <p:spPr>
          <a:xfrm>
            <a:off x="671870" y="5463183"/>
            <a:ext cx="22860" cy="1705808"/>
          </a:xfrm>
          <a:prstGeom prst="rect">
            <a:avLst/>
          </a:prstGeom>
          <a:solidFill>
            <a:srgbClr val="609DFF"/>
          </a:solidFill>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31840" y="339328"/>
            <a:ext cx="7995523" cy="385524"/>
          </a:xfrm>
          <a:prstGeom prst="rect">
            <a:avLst/>
          </a:prstGeom>
          <a:noFill/>
          <a:ln/>
        </p:spPr>
        <p:txBody>
          <a:bodyPr wrap="none" lIns="0" tIns="0" rIns="0" bIns="0" rtlCol="0" anchor="t"/>
          <a:lstStyle/>
          <a:p>
            <a:pPr marL="0" indent="0" algn="l">
              <a:lnSpc>
                <a:spcPts val="3000"/>
              </a:lnSpc>
              <a:buNone/>
            </a:pPr>
            <a:r>
              <a:rPr lang="en-US" sz="2400" dirty="0">
                <a:solidFill>
                  <a:srgbClr val="F5F0F0"/>
                </a:solidFill>
                <a:latin typeface="Merriweather" pitchFamily="34" charset="0"/>
                <a:ea typeface="Merriweather" pitchFamily="34" charset="-122"/>
                <a:cs typeface="Merriweather" pitchFamily="34" charset="-120"/>
              </a:rPr>
              <a:t>The Console &amp; Game Logic: Bridging Real-time Action</a:t>
            </a:r>
            <a:endParaRPr lang="en-US" sz="2400" dirty="0"/>
          </a:p>
        </p:txBody>
      </p:sp>
      <p:sp>
        <p:nvSpPr>
          <p:cNvPr id="3" name="Text 1"/>
          <p:cNvSpPr/>
          <p:nvPr/>
        </p:nvSpPr>
        <p:spPr>
          <a:xfrm>
            <a:off x="431840" y="971669"/>
            <a:ext cx="13766721" cy="197525"/>
          </a:xfrm>
          <a:prstGeom prst="rect">
            <a:avLst/>
          </a:prstGeom>
          <a:noFill/>
          <a:ln/>
        </p:spPr>
        <p:txBody>
          <a:bodyPr wrap="none" lIns="0" tIns="0" rIns="0" bIns="0" rtlCol="0" anchor="t"/>
          <a:lstStyle/>
          <a:p>
            <a:pPr marL="0" indent="0" algn="l">
              <a:lnSpc>
                <a:spcPts val="1550"/>
              </a:lnSpc>
              <a:buNone/>
            </a:pPr>
            <a:r>
              <a:rPr lang="en-US" sz="950" dirty="0">
                <a:solidFill>
                  <a:srgbClr val="E2E6E9"/>
                </a:solidFill>
                <a:latin typeface="Merriweather" pitchFamily="34" charset="0"/>
                <a:ea typeface="Merriweather" pitchFamily="34" charset="-122"/>
                <a:cs typeface="Merriweather" pitchFamily="34" charset="-120"/>
              </a:rPr>
              <a:t>The console serves as the crucial intermediary, translating wireless signals into engaging gameplay and providing additional sensory enhancements to the iMAZEing Box experience.</a:t>
            </a:r>
            <a:endParaRPr lang="en-US" sz="950" dirty="0"/>
          </a:p>
        </p:txBody>
      </p:sp>
      <p:sp>
        <p:nvSpPr>
          <p:cNvPr id="4" name="Text 2"/>
          <p:cNvSpPr/>
          <p:nvPr/>
        </p:nvSpPr>
        <p:spPr>
          <a:xfrm>
            <a:off x="431840" y="1431369"/>
            <a:ext cx="2616279" cy="231338"/>
          </a:xfrm>
          <a:prstGeom prst="rect">
            <a:avLst/>
          </a:prstGeom>
          <a:noFill/>
          <a:ln/>
        </p:spPr>
        <p:txBody>
          <a:bodyPr wrap="none" lIns="0" tIns="0" rIns="0" bIns="0" rtlCol="0" anchor="t"/>
          <a:lstStyle/>
          <a:p>
            <a:pPr marL="0" indent="0" algn="l">
              <a:lnSpc>
                <a:spcPts val="1800"/>
              </a:lnSpc>
              <a:buNone/>
            </a:pPr>
            <a:r>
              <a:rPr lang="en-US" sz="1450" dirty="0">
                <a:solidFill>
                  <a:srgbClr val="F5F0F0"/>
                </a:solidFill>
                <a:latin typeface="Merriweather" pitchFamily="34" charset="0"/>
                <a:ea typeface="Merriweather" pitchFamily="34" charset="-122"/>
                <a:cs typeface="Merriweather" pitchFamily="34" charset="-120"/>
              </a:rPr>
              <a:t>The BLE Bridge Functionality</a:t>
            </a:r>
            <a:endParaRPr lang="en-US" sz="1450" dirty="0"/>
          </a:p>
        </p:txBody>
      </p:sp>
      <p:sp>
        <p:nvSpPr>
          <p:cNvPr id="5" name="Text 3"/>
          <p:cNvSpPr/>
          <p:nvPr/>
        </p:nvSpPr>
        <p:spPr>
          <a:xfrm>
            <a:off x="431840" y="1786057"/>
            <a:ext cx="6732865"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The Console PSoC diligently scans for the controller.</a:t>
            </a:r>
            <a:endParaRPr lang="en-US" sz="950" dirty="0"/>
          </a:p>
        </p:txBody>
      </p:sp>
      <p:sp>
        <p:nvSpPr>
          <p:cNvPr id="6" name="Text 4"/>
          <p:cNvSpPr/>
          <p:nvPr/>
        </p:nvSpPr>
        <p:spPr>
          <a:xfrm>
            <a:off x="431840" y="2026682"/>
            <a:ext cx="6732865"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Establishes an automatic and reliable connection.</a:t>
            </a:r>
            <a:endParaRPr lang="en-US" sz="950" dirty="0"/>
          </a:p>
        </p:txBody>
      </p:sp>
      <p:sp>
        <p:nvSpPr>
          <p:cNvPr id="7" name="Text 5"/>
          <p:cNvSpPr/>
          <p:nvPr/>
        </p:nvSpPr>
        <p:spPr>
          <a:xfrm>
            <a:off x="431840" y="2267307"/>
            <a:ext cx="6732865"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Serialises incoming BLE packets into a continuous UART stream.</a:t>
            </a:r>
            <a:endParaRPr lang="en-US" sz="950" dirty="0"/>
          </a:p>
        </p:txBody>
      </p:sp>
      <p:pic>
        <p:nvPicPr>
          <p:cNvPr id="8" name="Image 0" descr="preencoded.png"/>
          <p:cNvPicPr>
            <a:picLocks noChangeAspect="1"/>
          </p:cNvPicPr>
          <p:nvPr/>
        </p:nvPicPr>
        <p:blipFill>
          <a:blip r:embed="rId3"/>
          <a:stretch>
            <a:fillRect/>
          </a:stretch>
        </p:blipFill>
        <p:spPr>
          <a:xfrm>
            <a:off x="431840" y="2603659"/>
            <a:ext cx="6732865" cy="6732865"/>
          </a:xfrm>
          <a:prstGeom prst="rect">
            <a:avLst/>
          </a:prstGeom>
        </p:spPr>
      </p:pic>
      <p:sp>
        <p:nvSpPr>
          <p:cNvPr id="9" name="Text 6"/>
          <p:cNvSpPr/>
          <p:nvPr/>
        </p:nvSpPr>
        <p:spPr>
          <a:xfrm>
            <a:off x="7473315" y="1431369"/>
            <a:ext cx="2938105" cy="231338"/>
          </a:xfrm>
          <a:prstGeom prst="rect">
            <a:avLst/>
          </a:prstGeom>
          <a:noFill/>
          <a:ln/>
        </p:spPr>
        <p:txBody>
          <a:bodyPr wrap="none" lIns="0" tIns="0" rIns="0" bIns="0" rtlCol="0" anchor="t"/>
          <a:lstStyle/>
          <a:p>
            <a:pPr marL="0" indent="0" algn="l">
              <a:lnSpc>
                <a:spcPts val="1800"/>
              </a:lnSpc>
              <a:buNone/>
            </a:pPr>
            <a:r>
              <a:rPr lang="en-US" sz="1450" dirty="0">
                <a:solidFill>
                  <a:srgbClr val="F5F0F0"/>
                </a:solidFill>
                <a:latin typeface="Merriweather" pitchFamily="34" charset="0"/>
                <a:ea typeface="Merriweather" pitchFamily="34" charset="-122"/>
                <a:cs typeface="Merriweather" pitchFamily="34" charset="-120"/>
              </a:rPr>
              <a:t>Python Game Engine Integration</a:t>
            </a:r>
            <a:endParaRPr lang="en-US" sz="1450" dirty="0"/>
          </a:p>
        </p:txBody>
      </p:sp>
      <p:sp>
        <p:nvSpPr>
          <p:cNvPr id="10" name="Text 7"/>
          <p:cNvSpPr/>
          <p:nvPr/>
        </p:nvSpPr>
        <p:spPr>
          <a:xfrm>
            <a:off x="7473315" y="1786057"/>
            <a:ext cx="6732865"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A Python script on the Raspberry Pi reads the UART stream.</a:t>
            </a:r>
            <a:endParaRPr lang="en-US" sz="950" dirty="0"/>
          </a:p>
        </p:txBody>
      </p:sp>
      <p:sp>
        <p:nvSpPr>
          <p:cNvPr id="11" name="Text 8"/>
          <p:cNvSpPr/>
          <p:nvPr/>
        </p:nvSpPr>
        <p:spPr>
          <a:xfrm>
            <a:off x="7473315" y="2026682"/>
            <a:ext cx="6732865"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Updates the graphical user interface (GUI) in real-time, mirroring controller movements.</a:t>
            </a:r>
            <a:endParaRPr lang="en-US" sz="950" dirty="0"/>
          </a:p>
        </p:txBody>
      </p:sp>
      <p:sp>
        <p:nvSpPr>
          <p:cNvPr id="12" name="Text 9"/>
          <p:cNvSpPr/>
          <p:nvPr/>
        </p:nvSpPr>
        <p:spPr>
          <a:xfrm>
            <a:off x="7473315" y="2267307"/>
            <a:ext cx="6732865" cy="197525"/>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2E6E9"/>
                </a:solidFill>
                <a:latin typeface="Merriweather" pitchFamily="34" charset="0"/>
                <a:ea typeface="Merriweather" pitchFamily="34" charset="-122"/>
                <a:cs typeface="Merriweather" pitchFamily="34" charset="-120"/>
              </a:rPr>
              <a:t>Sends collision flags back down the pipeline, triggering haptic feedback on the controller.</a:t>
            </a:r>
            <a:endParaRPr lang="en-US" sz="950" dirty="0"/>
          </a:p>
        </p:txBody>
      </p:sp>
      <p:pic>
        <p:nvPicPr>
          <p:cNvPr id="13" name="Image 1" descr="preencoded.png"/>
          <p:cNvPicPr>
            <a:picLocks noChangeAspect="1"/>
          </p:cNvPicPr>
          <p:nvPr/>
        </p:nvPicPr>
        <p:blipFill>
          <a:blip r:embed="rId4"/>
          <a:stretch>
            <a:fillRect/>
          </a:stretch>
        </p:blipFill>
        <p:spPr>
          <a:xfrm>
            <a:off x="7473315" y="2603659"/>
            <a:ext cx="6732865" cy="67328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93764"/>
          </a:xfrm>
          <a:prstGeom prst="rect">
            <a:avLst/>
          </a:prstGeom>
        </p:spPr>
      </p:pic>
      <p:sp>
        <p:nvSpPr>
          <p:cNvPr id="3" name="Text 0"/>
          <p:cNvSpPr/>
          <p:nvPr/>
        </p:nvSpPr>
        <p:spPr>
          <a:xfrm>
            <a:off x="698183" y="3275767"/>
            <a:ext cx="12161639" cy="623411"/>
          </a:xfrm>
          <a:prstGeom prst="rect">
            <a:avLst/>
          </a:prstGeom>
          <a:noFill/>
          <a:ln/>
        </p:spPr>
        <p:txBody>
          <a:bodyPr wrap="none" lIns="0" tIns="0" rIns="0" bIns="0" rtlCol="0" anchor="t"/>
          <a:lstStyle/>
          <a:p>
            <a:pPr marL="0" indent="0" algn="l">
              <a:lnSpc>
                <a:spcPts val="4900"/>
              </a:lnSpc>
              <a:buNone/>
            </a:pPr>
            <a:r>
              <a:rPr lang="en-US" sz="3900" dirty="0">
                <a:solidFill>
                  <a:srgbClr val="F5F0F0"/>
                </a:solidFill>
                <a:latin typeface="Merriweather" pitchFamily="34" charset="0"/>
                <a:ea typeface="Merriweather" pitchFamily="34" charset="-122"/>
                <a:cs typeface="Merriweather" pitchFamily="34" charset="-120"/>
              </a:rPr>
              <a:t>Enhancing Immersion: Additional Console Sensors</a:t>
            </a:r>
            <a:endParaRPr lang="en-US" sz="3900" dirty="0"/>
          </a:p>
        </p:txBody>
      </p:sp>
      <p:sp>
        <p:nvSpPr>
          <p:cNvPr id="4" name="Text 1"/>
          <p:cNvSpPr/>
          <p:nvPr/>
        </p:nvSpPr>
        <p:spPr>
          <a:xfrm>
            <a:off x="698183" y="4198382"/>
            <a:ext cx="13234035" cy="638413"/>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Beyond its primary bridging role, the console is equipped with a suite of auxiliary sensors, designed to enrich the gaming environment and introduce dynamic elements into the iMAZEing Box experience.</a:t>
            </a:r>
            <a:endParaRPr lang="en-US" sz="1550" dirty="0"/>
          </a:p>
        </p:txBody>
      </p:sp>
      <p:sp>
        <p:nvSpPr>
          <p:cNvPr id="5" name="Shape 2"/>
          <p:cNvSpPr/>
          <p:nvPr/>
        </p:nvSpPr>
        <p:spPr>
          <a:xfrm>
            <a:off x="698183" y="5061228"/>
            <a:ext cx="4278392" cy="598408"/>
          </a:xfrm>
          <a:prstGeom prst="roundRect">
            <a:avLst>
              <a:gd name="adj" fmla="val 480089"/>
            </a:avLst>
          </a:prstGeom>
          <a:solidFill>
            <a:srgbClr val="003180"/>
          </a:solidFill>
          <a:ln w="7620">
            <a:solidFill>
              <a:srgbClr val="194A99"/>
            </a:solidFill>
            <a:prstDash val="solid"/>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7717" y="5210770"/>
            <a:ext cx="299204" cy="299204"/>
          </a:xfrm>
          <a:prstGeom prst="rect">
            <a:avLst/>
          </a:prstGeom>
        </p:spPr>
      </p:pic>
      <p:sp>
        <p:nvSpPr>
          <p:cNvPr id="7" name="Text 3"/>
          <p:cNvSpPr/>
          <p:nvPr/>
        </p:nvSpPr>
        <p:spPr>
          <a:xfrm>
            <a:off x="897612" y="5859066"/>
            <a:ext cx="2617827" cy="311706"/>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Ambient Light Sensor</a:t>
            </a:r>
            <a:endParaRPr lang="en-US" sz="1950" dirty="0"/>
          </a:p>
        </p:txBody>
      </p:sp>
      <p:sp>
        <p:nvSpPr>
          <p:cNvPr id="8" name="Text 4"/>
          <p:cNvSpPr/>
          <p:nvPr/>
        </p:nvSpPr>
        <p:spPr>
          <a:xfrm>
            <a:off x="897612" y="6290429"/>
            <a:ext cx="3879532" cy="957620"/>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Dynamically adjusts game visuals or introduces environmental effects based on ambient light conditions.</a:t>
            </a:r>
            <a:endParaRPr lang="en-US" sz="1550" dirty="0"/>
          </a:p>
        </p:txBody>
      </p:sp>
      <p:sp>
        <p:nvSpPr>
          <p:cNvPr id="9" name="Shape 5"/>
          <p:cNvSpPr/>
          <p:nvPr/>
        </p:nvSpPr>
        <p:spPr>
          <a:xfrm>
            <a:off x="5176004" y="5061228"/>
            <a:ext cx="4278392" cy="598408"/>
          </a:xfrm>
          <a:prstGeom prst="roundRect">
            <a:avLst>
              <a:gd name="adj" fmla="val 480089"/>
            </a:avLst>
          </a:prstGeom>
          <a:solidFill>
            <a:srgbClr val="003180"/>
          </a:solidFill>
          <a:ln w="7620">
            <a:solidFill>
              <a:srgbClr val="194A99"/>
            </a:solidFill>
            <a:prstDash val="solid"/>
          </a:ln>
        </p:spPr>
        <p:txBody>
          <a:bodyPr/>
          <a:lstStyle/>
          <a:p>
            <a:endParaRPr lang="en-US"/>
          </a:p>
        </p:txBody>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65538" y="5210770"/>
            <a:ext cx="299204" cy="299204"/>
          </a:xfrm>
          <a:prstGeom prst="rect">
            <a:avLst/>
          </a:prstGeom>
        </p:spPr>
      </p:pic>
      <p:sp>
        <p:nvSpPr>
          <p:cNvPr id="11" name="Text 6"/>
          <p:cNvSpPr/>
          <p:nvPr/>
        </p:nvSpPr>
        <p:spPr>
          <a:xfrm>
            <a:off x="5375434" y="5859066"/>
            <a:ext cx="3403521" cy="311706"/>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Time-of-Flight (ToF) Sensor</a:t>
            </a:r>
            <a:endParaRPr lang="en-US" sz="1950" dirty="0"/>
          </a:p>
        </p:txBody>
      </p:sp>
      <p:sp>
        <p:nvSpPr>
          <p:cNvPr id="12" name="Text 7"/>
          <p:cNvSpPr/>
          <p:nvPr/>
        </p:nvSpPr>
        <p:spPr>
          <a:xfrm>
            <a:off x="5375434" y="6290429"/>
            <a:ext cx="3879532" cy="957620"/>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Enables gesture recognition or proximity-based interactions within the game, adding a new layer of control.</a:t>
            </a:r>
            <a:endParaRPr lang="en-US" sz="1550" dirty="0"/>
          </a:p>
        </p:txBody>
      </p:sp>
      <p:sp>
        <p:nvSpPr>
          <p:cNvPr id="13" name="Shape 8"/>
          <p:cNvSpPr/>
          <p:nvPr/>
        </p:nvSpPr>
        <p:spPr>
          <a:xfrm>
            <a:off x="9653826" y="5061228"/>
            <a:ext cx="4278392" cy="598408"/>
          </a:xfrm>
          <a:prstGeom prst="roundRect">
            <a:avLst>
              <a:gd name="adj" fmla="val 480089"/>
            </a:avLst>
          </a:prstGeom>
          <a:solidFill>
            <a:srgbClr val="003180"/>
          </a:solidFill>
          <a:ln w="7620">
            <a:solidFill>
              <a:srgbClr val="194A99"/>
            </a:solidFill>
            <a:prstDash val="solid"/>
          </a:ln>
        </p:spPr>
        <p:txBody>
          <a:bodyPr/>
          <a:lstStyle/>
          <a:p>
            <a:endParaRPr lang="en-US"/>
          </a:p>
        </p:txBody>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43360" y="5210770"/>
            <a:ext cx="299204" cy="299204"/>
          </a:xfrm>
          <a:prstGeom prst="rect">
            <a:avLst/>
          </a:prstGeom>
        </p:spPr>
      </p:pic>
      <p:sp>
        <p:nvSpPr>
          <p:cNvPr id="15" name="Text 9"/>
          <p:cNvSpPr/>
          <p:nvPr/>
        </p:nvSpPr>
        <p:spPr>
          <a:xfrm>
            <a:off x="9853255" y="5859066"/>
            <a:ext cx="3323749" cy="311706"/>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Audio Amplifier Integration</a:t>
            </a:r>
            <a:endParaRPr lang="en-US" sz="1950" dirty="0"/>
          </a:p>
        </p:txBody>
      </p:sp>
      <p:sp>
        <p:nvSpPr>
          <p:cNvPr id="16" name="Text 10"/>
          <p:cNvSpPr/>
          <p:nvPr/>
        </p:nvSpPr>
        <p:spPr>
          <a:xfrm>
            <a:off x="9853255" y="6290429"/>
            <a:ext cx="3879532" cy="957620"/>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Enhances the auditory experience with dynamic sound effects and background music, fully immersing the player.</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6608" y="1022152"/>
            <a:ext cx="7723584" cy="1268254"/>
          </a:xfrm>
          <a:prstGeom prst="rect">
            <a:avLst/>
          </a:prstGeom>
          <a:noFill/>
          <a:ln/>
        </p:spPr>
        <p:txBody>
          <a:bodyPr wrap="square" lIns="0" tIns="0" rIns="0" bIns="0" rtlCol="0" anchor="t"/>
          <a:lstStyle/>
          <a:p>
            <a:pPr marL="0" indent="0" algn="l">
              <a:lnSpc>
                <a:spcPts val="4950"/>
              </a:lnSpc>
              <a:buNone/>
            </a:pPr>
            <a:r>
              <a:rPr lang="en-US" sz="3950" dirty="0">
                <a:solidFill>
                  <a:srgbClr val="F5F0F0"/>
                </a:solidFill>
                <a:latin typeface="Merriweather" pitchFamily="34" charset="0"/>
                <a:ea typeface="Merriweather" pitchFamily="34" charset="-122"/>
                <a:cs typeface="Merriweather" pitchFamily="34" charset="-120"/>
              </a:rPr>
              <a:t>Project Outcomes: A Triumph of Wireless Engineering</a:t>
            </a:r>
            <a:endParaRPr lang="en-US" sz="3950" dirty="0"/>
          </a:p>
        </p:txBody>
      </p:sp>
      <p:sp>
        <p:nvSpPr>
          <p:cNvPr id="4" name="Text 1"/>
          <p:cNvSpPr/>
          <p:nvPr/>
        </p:nvSpPr>
        <p:spPr>
          <a:xfrm>
            <a:off x="6196608" y="2594729"/>
            <a:ext cx="7723584" cy="973693"/>
          </a:xfrm>
          <a:prstGeom prst="rect">
            <a:avLst/>
          </a:prstGeom>
          <a:noFill/>
          <a:ln/>
        </p:spPr>
        <p:txBody>
          <a:bodyPr wrap="square" lIns="0" tIns="0" rIns="0" bIns="0" rtlCol="0" anchor="t"/>
          <a:lstStyle/>
          <a:p>
            <a:pPr marL="0" indent="0" algn="l">
              <a:lnSpc>
                <a:spcPts val="2550"/>
              </a:lnSpc>
              <a:buNone/>
            </a:pPr>
            <a:r>
              <a:rPr lang="en-US" sz="1550" dirty="0">
                <a:solidFill>
                  <a:srgbClr val="E2E6E9"/>
                </a:solidFill>
                <a:latin typeface="Merriweather" pitchFamily="34" charset="0"/>
                <a:ea typeface="Merriweather" pitchFamily="34" charset="-122"/>
                <a:cs typeface="Merriweather" pitchFamily="34" charset="-120"/>
              </a:rPr>
              <a:t>The iMAZEing Box project successfully demonstrates the power of integrated embedded systems, achieving crucial milestones that validate its innovative design and robust implementation.</a:t>
            </a:r>
            <a:endParaRPr lang="en-US" sz="1550" dirty="0"/>
          </a:p>
        </p:txBody>
      </p:sp>
      <p:sp>
        <p:nvSpPr>
          <p:cNvPr id="5" name="Text 2"/>
          <p:cNvSpPr/>
          <p:nvPr/>
        </p:nvSpPr>
        <p:spPr>
          <a:xfrm>
            <a:off x="6196608" y="3898106"/>
            <a:ext cx="2405420" cy="669608"/>
          </a:xfrm>
          <a:prstGeom prst="rect">
            <a:avLst/>
          </a:prstGeom>
          <a:noFill/>
          <a:ln/>
        </p:spPr>
        <p:txBody>
          <a:bodyPr wrap="none" lIns="0" tIns="0" rIns="0" bIns="0" rtlCol="0" anchor="t"/>
          <a:lstStyle/>
          <a:p>
            <a:pPr marL="0" indent="0" algn="ctr">
              <a:lnSpc>
                <a:spcPts val="5250"/>
              </a:lnSpc>
              <a:buNone/>
            </a:pPr>
            <a:r>
              <a:rPr lang="en-US" sz="5250" dirty="0">
                <a:solidFill>
                  <a:srgbClr val="E2E6E9"/>
                </a:solidFill>
                <a:latin typeface="Merriweather" pitchFamily="34" charset="0"/>
                <a:ea typeface="Merriweather" pitchFamily="34" charset="-122"/>
                <a:cs typeface="Merriweather" pitchFamily="34" charset="-120"/>
              </a:rPr>
              <a:t>100%</a:t>
            </a:r>
            <a:endParaRPr lang="en-US" sz="5250" dirty="0"/>
          </a:p>
        </p:txBody>
      </p:sp>
      <p:sp>
        <p:nvSpPr>
          <p:cNvPr id="6" name="Text 3"/>
          <p:cNvSpPr/>
          <p:nvPr/>
        </p:nvSpPr>
        <p:spPr>
          <a:xfrm>
            <a:off x="6196608" y="4821317"/>
            <a:ext cx="2405420" cy="316944"/>
          </a:xfrm>
          <a:prstGeom prst="rect">
            <a:avLst/>
          </a:prstGeom>
          <a:noFill/>
          <a:ln/>
        </p:spPr>
        <p:txBody>
          <a:bodyPr wrap="none" lIns="0" tIns="0" rIns="0" bIns="0" rtlCol="0" anchor="t"/>
          <a:lstStyle/>
          <a:p>
            <a:pPr marL="0" indent="0" algn="ctr">
              <a:lnSpc>
                <a:spcPts val="2450"/>
              </a:lnSpc>
              <a:buNone/>
            </a:pPr>
            <a:r>
              <a:rPr lang="en-US" sz="1950" dirty="0">
                <a:solidFill>
                  <a:srgbClr val="E2E6E9"/>
                </a:solidFill>
                <a:latin typeface="Merriweather" pitchFamily="34" charset="0"/>
                <a:ea typeface="Merriweather" pitchFamily="34" charset="-122"/>
                <a:cs typeface="Merriweather" pitchFamily="34" charset="-120"/>
              </a:rPr>
              <a:t>Wireless Reliability</a:t>
            </a:r>
            <a:endParaRPr lang="en-US" sz="1950" dirty="0"/>
          </a:p>
        </p:txBody>
      </p:sp>
      <p:sp>
        <p:nvSpPr>
          <p:cNvPr id="7" name="Text 4"/>
          <p:cNvSpPr/>
          <p:nvPr/>
        </p:nvSpPr>
        <p:spPr>
          <a:xfrm>
            <a:off x="6196608" y="5259943"/>
            <a:ext cx="2405420" cy="1947386"/>
          </a:xfrm>
          <a:prstGeom prst="rect">
            <a:avLst/>
          </a:prstGeom>
          <a:noFill/>
          <a:ln/>
        </p:spPr>
        <p:txBody>
          <a:bodyPr wrap="square" lIns="0" tIns="0" rIns="0" bIns="0" rtlCol="0" anchor="t"/>
          <a:lstStyle/>
          <a:p>
            <a:pPr marL="0" indent="0" algn="ctr">
              <a:lnSpc>
                <a:spcPts val="2550"/>
              </a:lnSpc>
              <a:buNone/>
            </a:pPr>
            <a:r>
              <a:rPr lang="en-US" sz="1550" dirty="0">
                <a:solidFill>
                  <a:srgbClr val="E2E6E9"/>
                </a:solidFill>
                <a:latin typeface="Merriweather" pitchFamily="34" charset="0"/>
                <a:ea typeface="Merriweather" pitchFamily="34" charset="-122"/>
                <a:cs typeface="Merriweather" pitchFamily="34" charset="-120"/>
              </a:rPr>
              <a:t>Achieved full, uninterrupted wireless communication, proving the robustness of our BLE implementation.</a:t>
            </a:r>
            <a:endParaRPr lang="en-US" sz="1550" dirty="0"/>
          </a:p>
        </p:txBody>
      </p:sp>
      <p:sp>
        <p:nvSpPr>
          <p:cNvPr id="8" name="Text 5"/>
          <p:cNvSpPr/>
          <p:nvPr/>
        </p:nvSpPr>
        <p:spPr>
          <a:xfrm>
            <a:off x="8855631" y="3898106"/>
            <a:ext cx="2405420" cy="669608"/>
          </a:xfrm>
          <a:prstGeom prst="rect">
            <a:avLst/>
          </a:prstGeom>
          <a:noFill/>
          <a:ln/>
        </p:spPr>
        <p:txBody>
          <a:bodyPr wrap="none" lIns="0" tIns="0" rIns="0" bIns="0" rtlCol="0" anchor="t"/>
          <a:lstStyle/>
          <a:p>
            <a:pPr marL="0" indent="0" algn="ctr">
              <a:lnSpc>
                <a:spcPts val="5250"/>
              </a:lnSpc>
              <a:buNone/>
            </a:pPr>
            <a:r>
              <a:rPr lang="en-US" sz="5250" dirty="0">
                <a:solidFill>
                  <a:srgbClr val="E2E6E9"/>
                </a:solidFill>
                <a:latin typeface="Merriweather" pitchFamily="34" charset="0"/>
                <a:ea typeface="Merriweather" pitchFamily="34" charset="-122"/>
                <a:cs typeface="Merriweather" pitchFamily="34" charset="-120"/>
              </a:rPr>
              <a:t>&lt;10ms</a:t>
            </a:r>
            <a:endParaRPr lang="en-US" sz="5250" dirty="0"/>
          </a:p>
        </p:txBody>
      </p:sp>
      <p:sp>
        <p:nvSpPr>
          <p:cNvPr id="9" name="Text 6"/>
          <p:cNvSpPr/>
          <p:nvPr/>
        </p:nvSpPr>
        <p:spPr>
          <a:xfrm>
            <a:off x="8855631" y="4821317"/>
            <a:ext cx="2405420" cy="316944"/>
          </a:xfrm>
          <a:prstGeom prst="rect">
            <a:avLst/>
          </a:prstGeom>
          <a:noFill/>
          <a:ln/>
        </p:spPr>
        <p:txBody>
          <a:bodyPr wrap="none" lIns="0" tIns="0" rIns="0" bIns="0" rtlCol="0" anchor="t"/>
          <a:lstStyle/>
          <a:p>
            <a:pPr marL="0" indent="0" algn="ctr">
              <a:lnSpc>
                <a:spcPts val="2450"/>
              </a:lnSpc>
              <a:buNone/>
            </a:pPr>
            <a:r>
              <a:rPr lang="en-US" sz="1950" dirty="0">
                <a:solidFill>
                  <a:srgbClr val="E2E6E9"/>
                </a:solidFill>
                <a:latin typeface="Merriweather" pitchFamily="34" charset="0"/>
                <a:ea typeface="Merriweather" pitchFamily="34" charset="-122"/>
                <a:cs typeface="Merriweather" pitchFamily="34" charset="-120"/>
              </a:rPr>
              <a:t>Low Latency</a:t>
            </a:r>
            <a:endParaRPr lang="en-US" sz="1950" dirty="0"/>
          </a:p>
        </p:txBody>
      </p:sp>
      <p:sp>
        <p:nvSpPr>
          <p:cNvPr id="10" name="Text 7"/>
          <p:cNvSpPr/>
          <p:nvPr/>
        </p:nvSpPr>
        <p:spPr>
          <a:xfrm>
            <a:off x="8855631" y="5259943"/>
            <a:ext cx="2405420" cy="1622822"/>
          </a:xfrm>
          <a:prstGeom prst="rect">
            <a:avLst/>
          </a:prstGeom>
          <a:noFill/>
          <a:ln/>
        </p:spPr>
        <p:txBody>
          <a:bodyPr wrap="square" lIns="0" tIns="0" rIns="0" bIns="0" rtlCol="0" anchor="t"/>
          <a:lstStyle/>
          <a:p>
            <a:pPr marL="0" indent="0" algn="ctr">
              <a:lnSpc>
                <a:spcPts val="2550"/>
              </a:lnSpc>
              <a:buNone/>
            </a:pPr>
            <a:r>
              <a:rPr lang="en-US" sz="1550" dirty="0">
                <a:solidFill>
                  <a:srgbClr val="E2E6E9"/>
                </a:solidFill>
                <a:latin typeface="Merriweather" pitchFamily="34" charset="0"/>
                <a:ea typeface="Merriweather" pitchFamily="34" charset="-122"/>
                <a:cs typeface="Merriweather" pitchFamily="34" charset="-120"/>
              </a:rPr>
              <a:t>Delivered real-time gameplay with imperceptible lag, crucial for motion-controlled experiences.</a:t>
            </a:r>
            <a:endParaRPr lang="en-US" sz="1550" dirty="0"/>
          </a:p>
        </p:txBody>
      </p:sp>
      <p:sp>
        <p:nvSpPr>
          <p:cNvPr id="11" name="Text 8"/>
          <p:cNvSpPr/>
          <p:nvPr/>
        </p:nvSpPr>
        <p:spPr>
          <a:xfrm>
            <a:off x="11514653" y="3898106"/>
            <a:ext cx="2405420" cy="669608"/>
          </a:xfrm>
          <a:prstGeom prst="rect">
            <a:avLst/>
          </a:prstGeom>
          <a:noFill/>
          <a:ln/>
        </p:spPr>
        <p:txBody>
          <a:bodyPr wrap="none" lIns="0" tIns="0" rIns="0" bIns="0" rtlCol="0" anchor="t"/>
          <a:lstStyle/>
          <a:p>
            <a:pPr marL="0" indent="0" algn="ctr">
              <a:lnSpc>
                <a:spcPts val="5250"/>
              </a:lnSpc>
              <a:buNone/>
            </a:pPr>
            <a:r>
              <a:rPr lang="en-US" sz="5250" dirty="0">
                <a:solidFill>
                  <a:srgbClr val="E2E6E9"/>
                </a:solidFill>
                <a:latin typeface="Merriweather" pitchFamily="34" charset="0"/>
                <a:ea typeface="Merriweather" pitchFamily="34" charset="-122"/>
                <a:cs typeface="Merriweather" pitchFamily="34" charset="-120"/>
              </a:rPr>
              <a:t>Seamless</a:t>
            </a:r>
            <a:endParaRPr lang="en-US" sz="5250" dirty="0"/>
          </a:p>
        </p:txBody>
      </p:sp>
      <p:sp>
        <p:nvSpPr>
          <p:cNvPr id="12" name="Text 9"/>
          <p:cNvSpPr/>
          <p:nvPr/>
        </p:nvSpPr>
        <p:spPr>
          <a:xfrm>
            <a:off x="11514653" y="4821317"/>
            <a:ext cx="2405420" cy="316944"/>
          </a:xfrm>
          <a:prstGeom prst="rect">
            <a:avLst/>
          </a:prstGeom>
          <a:noFill/>
          <a:ln/>
        </p:spPr>
        <p:txBody>
          <a:bodyPr wrap="none" lIns="0" tIns="0" rIns="0" bIns="0" rtlCol="0" anchor="t"/>
          <a:lstStyle/>
          <a:p>
            <a:pPr marL="0" indent="0" algn="ctr">
              <a:lnSpc>
                <a:spcPts val="2450"/>
              </a:lnSpc>
              <a:buNone/>
            </a:pPr>
            <a:r>
              <a:rPr lang="en-US" sz="1950" dirty="0">
                <a:solidFill>
                  <a:srgbClr val="E2E6E9"/>
                </a:solidFill>
                <a:latin typeface="Merriweather" pitchFamily="34" charset="0"/>
                <a:ea typeface="Merriweather" pitchFamily="34" charset="-122"/>
                <a:cs typeface="Merriweather" pitchFamily="34" charset="-120"/>
              </a:rPr>
              <a:t>Robustness</a:t>
            </a:r>
            <a:endParaRPr lang="en-US" sz="1950" dirty="0"/>
          </a:p>
        </p:txBody>
      </p:sp>
      <p:sp>
        <p:nvSpPr>
          <p:cNvPr id="13" name="Text 10"/>
          <p:cNvSpPr/>
          <p:nvPr/>
        </p:nvSpPr>
        <p:spPr>
          <a:xfrm>
            <a:off x="11514653" y="5259943"/>
            <a:ext cx="2405420" cy="1947386"/>
          </a:xfrm>
          <a:prstGeom prst="rect">
            <a:avLst/>
          </a:prstGeom>
          <a:noFill/>
          <a:ln/>
        </p:spPr>
        <p:txBody>
          <a:bodyPr wrap="square" lIns="0" tIns="0" rIns="0" bIns="0" rtlCol="0" anchor="t"/>
          <a:lstStyle/>
          <a:p>
            <a:pPr marL="0" indent="0" algn="ctr">
              <a:lnSpc>
                <a:spcPts val="2550"/>
              </a:lnSpc>
              <a:buNone/>
            </a:pPr>
            <a:r>
              <a:rPr lang="en-US" sz="1550" dirty="0">
                <a:solidFill>
                  <a:srgbClr val="E2E6E9"/>
                </a:solidFill>
                <a:latin typeface="Merriweather" pitchFamily="34" charset="0"/>
                <a:ea typeface="Merriweather" pitchFamily="34" charset="-122"/>
                <a:cs typeface="Merriweather" pitchFamily="34" charset="-120"/>
              </a:rPr>
              <a:t>The system gracefully handles connection dropouts and automatically recovers, ensuring continuous gameplay.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503</TotalTime>
  <Words>1002</Words>
  <Application>Microsoft Macintosh PowerPoint</Application>
  <PresentationFormat>Custom</PresentationFormat>
  <Paragraphs>100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Merriweather</vt:lpstr>
      <vt:lpstr>Arial</vt:lpstr>
      <vt:lpstr>Merriweather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Divyansh Gupta</cp:lastModifiedBy>
  <cp:revision>4</cp:revision>
  <dcterms:created xsi:type="dcterms:W3CDTF">2025-12-10T18:25:00Z</dcterms:created>
  <dcterms:modified xsi:type="dcterms:W3CDTF">2025-12-11T02:49:13Z</dcterms:modified>
</cp:coreProperties>
</file>